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58" r:id="rId5"/>
    <p:sldId id="259" r:id="rId6"/>
    <p:sldId id="284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82" r:id="rId18"/>
    <p:sldId id="270" r:id="rId19"/>
    <p:sldId id="271" r:id="rId20"/>
    <p:sldId id="272" r:id="rId21"/>
    <p:sldId id="285" r:id="rId22"/>
    <p:sldId id="273" r:id="rId23"/>
    <p:sldId id="286" r:id="rId24"/>
    <p:sldId id="274" r:id="rId25"/>
    <p:sldId id="275" r:id="rId26"/>
    <p:sldId id="276" r:id="rId27"/>
    <p:sldId id="277" r:id="rId28"/>
    <p:sldId id="288" r:id="rId29"/>
    <p:sldId id="278" r:id="rId30"/>
    <p:sldId id="279" r:id="rId31"/>
    <p:sldId id="280" r:id="rId32"/>
    <p:sldId id="281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15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E7CF9-3352-49FB-903A-439FE0E67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CC5ED-0532-4A8A-A76D-08B751D1D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63359-636D-479D-A363-8021953D0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6ADDF-F305-4DD0-BB0F-C7BF6C99C6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30924-EDE0-4E07-A2A7-53E81628FD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91FFA-474B-4479-A811-87B2DB8C24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7C728-626E-4564-A9AF-EC8183031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D227-F882-4CC2-A34D-077F5394F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B8BF4-8A3B-424F-A056-A2FCEA7BC1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22317-7D31-42F3-B033-88B5A8721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R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E986C-CB90-49FF-BBE6-20C708C2FF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92A2687-A5E9-46D5-8728-CD79A3080C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412776"/>
            <a:ext cx="7704856" cy="280831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en-US" b="1" dirty="0" err="1" smtClean="0"/>
              <a:t>Eтички</a:t>
            </a:r>
            <a:r>
              <a:rPr lang="en-US" b="1" dirty="0" smtClean="0"/>
              <a:t> </a:t>
            </a:r>
            <a:r>
              <a:rPr lang="en-US" b="1" dirty="0" err="1" smtClean="0"/>
              <a:t>одбори</a:t>
            </a:r>
            <a:r>
              <a:rPr lang="en-US" b="1" dirty="0" smtClean="0"/>
              <a:t> </a:t>
            </a:r>
            <a:r>
              <a:rPr lang="en-US" b="1" dirty="0" err="1" smtClean="0"/>
              <a:t>здравствених</a:t>
            </a:r>
            <a:r>
              <a:rPr lang="en-US" b="1" dirty="0" smtClean="0"/>
              <a:t> </a:t>
            </a:r>
            <a:r>
              <a:rPr lang="en-US" b="1" dirty="0" err="1" smtClean="0"/>
              <a:t>установа</a:t>
            </a:r>
            <a:r>
              <a:rPr lang="en-US" b="1" dirty="0" smtClean="0"/>
              <a:t>: </a:t>
            </a:r>
            <a:r>
              <a:rPr lang="en-US" b="1" dirty="0" err="1" smtClean="0"/>
              <a:t>састав</a:t>
            </a:r>
            <a:r>
              <a:rPr lang="en-US" b="1" dirty="0" smtClean="0"/>
              <a:t>, </a:t>
            </a:r>
            <a:r>
              <a:rPr lang="en-US" b="1" dirty="0" err="1" smtClean="0"/>
              <a:t>процедура</a:t>
            </a:r>
            <a:r>
              <a:rPr lang="en-US" b="1" dirty="0" smtClean="0"/>
              <a:t> </a:t>
            </a:r>
            <a:r>
              <a:rPr lang="en-US" b="1" dirty="0" err="1" smtClean="0"/>
              <a:t>избора</a:t>
            </a:r>
            <a:r>
              <a:rPr lang="en-US" b="1" dirty="0" smtClean="0"/>
              <a:t>, </a:t>
            </a:r>
            <a:r>
              <a:rPr lang="en-US" b="1" dirty="0" err="1" smtClean="0"/>
              <a:t>процедура</a:t>
            </a:r>
            <a:r>
              <a:rPr lang="en-US" b="1" dirty="0" smtClean="0"/>
              <a:t> </a:t>
            </a:r>
            <a:r>
              <a:rPr lang="en-US" b="1" dirty="0" err="1" smtClean="0"/>
              <a:t>рада</a:t>
            </a:r>
            <a:r>
              <a:rPr lang="sr-Latn-CS" dirty="0" smtClean="0"/>
              <a:t> 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640" y="5013176"/>
            <a:ext cx="6400800" cy="151216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2800" dirty="0" smtClean="0"/>
              <a:t>Биљана</a:t>
            </a:r>
            <a:r>
              <a:rPr lang="sr-Latn-CS" sz="2800" dirty="0" smtClean="0"/>
              <a:t> </a:t>
            </a:r>
            <a:r>
              <a:rPr lang="ru-RU" sz="2800" dirty="0" smtClean="0"/>
              <a:t>Вулетић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sr-Cyrl-RS" sz="2800" dirty="0" smtClean="0"/>
              <a:t>Факултет медицинских наука </a:t>
            </a:r>
            <a:r>
              <a:rPr lang="ru-RU" sz="2800" dirty="0" smtClean="0"/>
              <a:t>Крагујевац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476"/>
    </mc:Choice>
    <mc:Fallback xmlns="">
      <p:transition spd="slow" advTm="2447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endParaRPr lang="en-US" sz="4000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44824"/>
            <a:ext cx="8219256" cy="475252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Доноси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узимањем</a:t>
            </a:r>
            <a:r>
              <a:rPr lang="sr-Latn-CS" sz="2800" dirty="0" smtClean="0"/>
              <a:t> </a:t>
            </a:r>
            <a:r>
              <a:rPr lang="ru-RU" sz="2800" dirty="0" smtClean="0"/>
              <a:t>делова</a:t>
            </a:r>
            <a:r>
              <a:rPr lang="sr-Latn-CS" sz="2800" dirty="0" smtClean="0"/>
              <a:t> </a:t>
            </a:r>
            <a:r>
              <a:rPr lang="ru-RU" sz="2800" dirty="0" smtClean="0"/>
              <a:t>људског</a:t>
            </a:r>
            <a:r>
              <a:rPr lang="sr-Latn-CS" sz="2800" dirty="0" smtClean="0"/>
              <a:t> </a:t>
            </a:r>
            <a:r>
              <a:rPr lang="ru-RU" sz="2800" dirty="0" smtClean="0"/>
              <a:t>тела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наставно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научне</a:t>
            </a:r>
            <a:r>
              <a:rPr lang="sr-Latn-CS" sz="2800" dirty="0" smtClean="0"/>
              <a:t> </a:t>
            </a:r>
            <a:r>
              <a:rPr lang="ru-RU" sz="2800" dirty="0" smtClean="0"/>
              <a:t>сврхе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Доноси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применом</a:t>
            </a:r>
            <a:r>
              <a:rPr lang="sr-Latn-CS" sz="2800" dirty="0" smtClean="0"/>
              <a:t> </a:t>
            </a:r>
            <a:r>
              <a:rPr lang="ru-RU" sz="2800" dirty="0" smtClean="0"/>
              <a:t>мера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лечење</a:t>
            </a:r>
            <a:r>
              <a:rPr lang="sr-Latn-CS" sz="2800" dirty="0" smtClean="0"/>
              <a:t> </a:t>
            </a:r>
            <a:r>
              <a:rPr lang="ru-RU" sz="2800" dirty="0" smtClean="0"/>
              <a:t>неплодности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поступцима</a:t>
            </a:r>
            <a:r>
              <a:rPr lang="sr-Latn-CS" sz="2800" dirty="0" smtClean="0"/>
              <a:t> </a:t>
            </a:r>
            <a:r>
              <a:rPr lang="ru-RU" sz="2800" dirty="0" smtClean="0"/>
              <a:t>биомедицински</a:t>
            </a:r>
            <a:r>
              <a:rPr lang="sr-Latn-CS" sz="2800" dirty="0" smtClean="0"/>
              <a:t> </a:t>
            </a:r>
            <a:r>
              <a:rPr lang="ru-RU" sz="2800" dirty="0" smtClean="0"/>
              <a:t>потпомогнутим</a:t>
            </a:r>
            <a:r>
              <a:rPr lang="sr-Latn-CS" sz="2800" dirty="0" smtClean="0"/>
              <a:t> </a:t>
            </a:r>
            <a:r>
              <a:rPr lang="ru-RU" sz="2800" dirty="0" smtClean="0"/>
              <a:t>оплођењем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68"/>
    </mc:Choice>
    <mc:Fallback xmlns="">
      <p:transition spd="slow" advTm="1716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endParaRPr lang="en-US" sz="40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00808"/>
            <a:ext cx="8147248" cy="467012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анализира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стручност</a:t>
            </a:r>
            <a:r>
              <a:rPr lang="sr-Latn-CS" sz="2800" dirty="0" smtClean="0"/>
              <a:t> </a:t>
            </a:r>
            <a:r>
              <a:rPr lang="ru-RU" sz="2800" dirty="0" smtClean="0"/>
              <a:t>односа</a:t>
            </a:r>
            <a:r>
              <a:rPr lang="sr-Latn-CS" sz="2800" dirty="0" smtClean="0"/>
              <a:t> </a:t>
            </a:r>
            <a:r>
              <a:rPr lang="ru-RU" sz="2800" dirty="0" smtClean="0"/>
              <a:t>између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здравствених</a:t>
            </a:r>
            <a:r>
              <a:rPr lang="sr-Latn-CS" sz="2800" dirty="0" smtClean="0"/>
              <a:t> </a:t>
            </a:r>
            <a:r>
              <a:rPr lang="ru-RU" sz="2800" dirty="0" smtClean="0"/>
              <a:t>радника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пацијената</a:t>
            </a:r>
            <a:r>
              <a:rPr lang="sr-Latn-CS" sz="2800" dirty="0" smtClean="0"/>
              <a:t> </a:t>
            </a:r>
            <a:r>
              <a:rPr lang="ru-RU" sz="2800" dirty="0" smtClean="0"/>
              <a:t>посебно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области</a:t>
            </a:r>
            <a:r>
              <a:rPr lang="sr-Latn-CS" sz="2800" dirty="0" smtClean="0"/>
              <a:t> </a:t>
            </a:r>
            <a:r>
              <a:rPr lang="ru-RU" sz="2800" dirty="0" smtClean="0"/>
              <a:t>давања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предложену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медицинску</a:t>
            </a:r>
            <a:r>
              <a:rPr lang="sr-Latn-CS" sz="2800" dirty="0" smtClean="0"/>
              <a:t> </a:t>
            </a:r>
            <a:r>
              <a:rPr lang="ru-RU" sz="2800" dirty="0" smtClean="0"/>
              <a:t>меру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Прати</a:t>
            </a:r>
            <a:r>
              <a:rPr lang="sr-Latn-CS" sz="2800" dirty="0" smtClean="0"/>
              <a:t>, </a:t>
            </a:r>
            <a:r>
              <a:rPr lang="ru-RU" sz="2800" dirty="0" smtClean="0"/>
              <a:t>анализира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даје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примени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превенцији</a:t>
            </a:r>
            <a:r>
              <a:rPr lang="sr-Latn-CS" sz="2800" dirty="0" smtClean="0"/>
              <a:t>, </a:t>
            </a:r>
            <a:r>
              <a:rPr lang="ru-RU" sz="2800" dirty="0" smtClean="0"/>
              <a:t>дијагностици</a:t>
            </a:r>
            <a:r>
              <a:rPr lang="sr-Latn-CS" sz="2800" dirty="0" smtClean="0"/>
              <a:t>,</a:t>
            </a:r>
            <a:r>
              <a:rPr lang="ru-RU" sz="2800" dirty="0" smtClean="0"/>
              <a:t>лечењу</a:t>
            </a:r>
            <a:r>
              <a:rPr lang="sr-Latn-CS" sz="2800" dirty="0" smtClean="0"/>
              <a:t>, </a:t>
            </a:r>
            <a:r>
              <a:rPr lang="ru-RU" sz="2800" dirty="0" smtClean="0"/>
              <a:t>рехабилитацији</a:t>
            </a:r>
            <a:r>
              <a:rPr lang="sr-Latn-CS" sz="2800" dirty="0" smtClean="0"/>
              <a:t>, </a:t>
            </a:r>
            <a:r>
              <a:rPr lang="ru-RU" sz="2800" dirty="0" smtClean="0"/>
              <a:t>истраживању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увођењу</a:t>
            </a:r>
            <a:r>
              <a:rPr lang="sr-Latn-CS" sz="2800" dirty="0" smtClean="0"/>
              <a:t> </a:t>
            </a:r>
            <a:r>
              <a:rPr lang="ru-RU" sz="2800" dirty="0" smtClean="0"/>
              <a:t>нових</a:t>
            </a:r>
            <a:r>
              <a:rPr lang="sr-Latn-CS" sz="2800" dirty="0" smtClean="0"/>
              <a:t>  </a:t>
            </a:r>
            <a:r>
              <a:rPr lang="ru-RU" sz="2800" dirty="0" smtClean="0"/>
              <a:t>здравствених</a:t>
            </a:r>
            <a:r>
              <a:rPr lang="sr-Latn-CS" sz="2800" dirty="0" smtClean="0"/>
              <a:t> </a:t>
            </a:r>
            <a:r>
              <a:rPr lang="ru-RU" sz="2800" dirty="0" smtClean="0"/>
              <a:t>технологија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019"/>
    </mc:Choice>
    <mc:Fallback xmlns="">
      <p:transition spd="slow" advTm="1801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endParaRPr lang="en-US" sz="40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93988"/>
            <a:ext cx="8229600" cy="339930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Врши</a:t>
            </a:r>
            <a:r>
              <a:rPr lang="sr-Latn-CS" sz="2800" dirty="0" smtClean="0"/>
              <a:t> </a:t>
            </a:r>
            <a:r>
              <a:rPr lang="ru-RU" sz="2800" dirty="0" smtClean="0"/>
              <a:t>сталну</a:t>
            </a:r>
            <a:r>
              <a:rPr lang="sr-Latn-CS" sz="2800" dirty="0" smtClean="0"/>
              <a:t> </a:t>
            </a:r>
            <a:r>
              <a:rPr lang="ru-RU" sz="2800" dirty="0" smtClean="0"/>
              <a:t>саветодавну</a:t>
            </a:r>
            <a:r>
              <a:rPr lang="sr-Latn-CS" sz="2800" dirty="0" smtClean="0"/>
              <a:t> </a:t>
            </a:r>
            <a:r>
              <a:rPr lang="ru-RU" sz="2800" dirty="0" smtClean="0"/>
              <a:t>функцију</a:t>
            </a:r>
            <a:r>
              <a:rPr lang="sr-Latn-CS" sz="2800" dirty="0" smtClean="0"/>
              <a:t> 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свим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питањима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обављању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заштите</a:t>
            </a:r>
          </a:p>
          <a:p>
            <a:pPr eaLnBrk="1" hangingPunct="1">
              <a:lnSpc>
                <a:spcPct val="90000"/>
              </a:lnSpc>
            </a:pP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друга</a:t>
            </a:r>
            <a:r>
              <a:rPr lang="sr-Latn-CS" sz="2800" dirty="0" smtClean="0"/>
              <a:t> </a:t>
            </a:r>
            <a:r>
              <a:rPr lang="ru-RU" sz="2800" dirty="0" smtClean="0"/>
              <a:t>етичка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обављању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установе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05"/>
    </mc:Choice>
    <mc:Fallback xmlns="">
      <p:transition spd="slow" advTm="16105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САСТАВ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en-US" sz="4000" dirty="0" smtClean="0"/>
              <a:t> </a:t>
            </a:r>
            <a:r>
              <a:rPr lang="ru-RU" sz="4000" dirty="0" smtClean="0"/>
              <a:t>ЗДРАВСТВЕНЕ</a:t>
            </a:r>
            <a:r>
              <a:rPr lang="en-US" sz="4000" dirty="0" smtClean="0"/>
              <a:t> </a:t>
            </a:r>
            <a:r>
              <a:rPr lang="ru-RU" sz="4000" dirty="0" smtClean="0"/>
              <a:t>УСТАНОВЕ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07168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sr-Cyrl-RS" sz="2800" b="1" dirty="0" smtClean="0"/>
          </a:p>
          <a:p>
            <a:pPr eaLnBrk="1" hangingPunct="1"/>
            <a:r>
              <a:rPr lang="sr-Latn-CS" sz="2800" dirty="0" smtClean="0">
                <a:solidFill>
                  <a:srgbClr val="FF0000"/>
                </a:solidFill>
              </a:rPr>
              <a:t>7 </a:t>
            </a:r>
            <a:r>
              <a:rPr lang="ru-RU" sz="2800" dirty="0" smtClean="0">
                <a:solidFill>
                  <a:srgbClr val="FF0000"/>
                </a:solidFill>
              </a:rPr>
              <a:t>ЧЛАНОВА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СЕКРЕТАР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ИМЕНУЈЕ</a:t>
            </a:r>
            <a:r>
              <a:rPr lang="sr-Latn-CS" sz="2800" dirty="0" smtClean="0"/>
              <a:t> </a:t>
            </a:r>
            <a:r>
              <a:rPr lang="ru-RU" sz="2800" dirty="0" smtClean="0"/>
              <a:t>ИХ</a:t>
            </a:r>
            <a:r>
              <a:rPr lang="en-US" sz="2800" dirty="0" smtClean="0"/>
              <a:t> </a:t>
            </a:r>
            <a:r>
              <a:rPr lang="ru-RU" sz="2800" dirty="0" smtClean="0"/>
              <a:t>ДИРЕКТОР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МАНДАТ</a:t>
            </a:r>
            <a:r>
              <a:rPr lang="sr-Latn-CS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ТРАЈЕ</a:t>
            </a:r>
            <a:r>
              <a:rPr lang="sr-Latn-CS" sz="2800" dirty="0" smtClean="0">
                <a:solidFill>
                  <a:srgbClr val="FF0000"/>
                </a:solidFill>
              </a:rPr>
              <a:t> 2 </a:t>
            </a:r>
            <a:r>
              <a:rPr lang="ru-RU" sz="2800" dirty="0" smtClean="0">
                <a:solidFill>
                  <a:srgbClr val="FF0000"/>
                </a:solidFill>
              </a:rPr>
              <a:t>ГОД</a:t>
            </a:r>
            <a:r>
              <a:rPr lang="ru-RU" sz="2800" dirty="0" smtClean="0"/>
              <a:t>ИНЕ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ОБАВЕЗНО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1 </a:t>
            </a:r>
            <a:r>
              <a:rPr lang="ru-RU" sz="2800" dirty="0" smtClean="0">
                <a:solidFill>
                  <a:srgbClr val="FF0000"/>
                </a:solidFill>
              </a:rPr>
              <a:t>ОСОБА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ИЗВАН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МЕД</a:t>
            </a:r>
            <a:r>
              <a:rPr lang="en-US" sz="2800" dirty="0" smtClean="0"/>
              <a:t>.</a:t>
            </a:r>
            <a:r>
              <a:rPr lang="sr-Latn-CS" sz="2800" dirty="0" smtClean="0"/>
              <a:t> </a:t>
            </a:r>
            <a:r>
              <a:rPr lang="ru-RU" sz="2800" dirty="0" smtClean="0"/>
              <a:t>СТРУКЕ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ОБАВЕЗАН</a:t>
            </a:r>
            <a:r>
              <a:rPr lang="sr-Latn-CS" sz="2800" dirty="0" smtClean="0"/>
              <a:t> </a:t>
            </a:r>
            <a:r>
              <a:rPr lang="sr-Latn-CS" sz="2800" dirty="0" smtClean="0">
                <a:solidFill>
                  <a:srgbClr val="FF0000"/>
                </a:solidFill>
              </a:rPr>
              <a:t>1 </a:t>
            </a:r>
            <a:r>
              <a:rPr lang="ru-RU" sz="2800" dirty="0" smtClean="0">
                <a:solidFill>
                  <a:srgbClr val="FF0000"/>
                </a:solidFill>
              </a:rPr>
              <a:t>ЧЛАН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НЕЗАВИСАН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ИНСТИТУЦИЈЕ</a:t>
            </a:r>
            <a:r>
              <a:rPr lang="en-US" sz="2800" dirty="0" smtClean="0"/>
              <a:t> </a:t>
            </a:r>
            <a:r>
              <a:rPr lang="sr-Latn-CS" sz="2800" dirty="0" smtClean="0"/>
              <a:t>/ </a:t>
            </a:r>
            <a:r>
              <a:rPr lang="ru-RU" sz="2000" dirty="0" smtClean="0"/>
              <a:t>места</a:t>
            </a:r>
            <a:r>
              <a:rPr lang="sr-Latn-CS" sz="2000" dirty="0" smtClean="0"/>
              <a:t> </a:t>
            </a:r>
            <a:r>
              <a:rPr lang="ru-RU" sz="2000" dirty="0" smtClean="0"/>
              <a:t>истраживања</a:t>
            </a:r>
            <a:r>
              <a:rPr lang="en-US" sz="2000" dirty="0" smtClean="0"/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22"/>
    </mc:Choice>
    <mc:Fallback xmlns="">
      <p:transition spd="slow" advTm="1872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ЧЛАНОВИ</a:t>
            </a:r>
            <a:r>
              <a:rPr lang="sr-Latn-CS" sz="4000" dirty="0" smtClean="0"/>
              <a:t> </a:t>
            </a:r>
            <a:r>
              <a:rPr lang="ru-RU" sz="4000" dirty="0" smtClean="0"/>
              <a:t>ЕО - особине 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276475"/>
            <a:ext cx="8229600" cy="395922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Морална</a:t>
            </a:r>
            <a:r>
              <a:rPr lang="en-U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Професионална</a:t>
            </a:r>
            <a:r>
              <a:rPr lang="sr-Latn-C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Законска</a:t>
            </a:r>
            <a:r>
              <a:rPr lang="sr-Latn-CS" sz="2800" dirty="0" smtClean="0"/>
              <a:t> </a:t>
            </a:r>
            <a:r>
              <a:rPr lang="ru-RU" sz="2800" dirty="0" smtClean="0"/>
              <a:t>подобност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Јавно</a:t>
            </a:r>
            <a:r>
              <a:rPr lang="sr-Latn-CS" sz="2800" dirty="0" smtClean="0"/>
              <a:t> </a:t>
            </a:r>
            <a:r>
              <a:rPr lang="ru-RU" sz="2800" dirty="0" smtClean="0"/>
              <a:t>објављивање</a:t>
            </a:r>
            <a:r>
              <a:rPr lang="sr-Latn-CS" sz="2800" dirty="0" smtClean="0"/>
              <a:t> </a:t>
            </a:r>
            <a:r>
              <a:rPr lang="ru-RU" sz="2800" dirty="0" smtClean="0"/>
              <a:t>личних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података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Чувају</a:t>
            </a:r>
            <a:r>
              <a:rPr lang="sr-Latn-CS" sz="2800" dirty="0" smtClean="0"/>
              <a:t> </a:t>
            </a:r>
            <a:r>
              <a:rPr lang="ru-RU" sz="2800" dirty="0" smtClean="0"/>
              <a:t>тајност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података</a:t>
            </a:r>
            <a:r>
              <a:rPr lang="sr-Latn-CS" sz="2800" dirty="0" smtClean="0"/>
              <a:t> </a:t>
            </a:r>
            <a:r>
              <a:rPr lang="ru-RU" sz="2800" dirty="0" smtClean="0"/>
              <a:t>до</a:t>
            </a:r>
            <a:r>
              <a:rPr lang="sr-Latn-CS" sz="2800" dirty="0" smtClean="0"/>
              <a:t> </a:t>
            </a:r>
            <a:r>
              <a:rPr lang="ru-RU" sz="2800" dirty="0" smtClean="0"/>
              <a:t>којих</a:t>
            </a:r>
            <a:r>
              <a:rPr lang="sr-Latn-CS" sz="2800" dirty="0" smtClean="0"/>
              <a:t> </a:t>
            </a:r>
            <a:r>
              <a:rPr lang="ru-RU" sz="2800" dirty="0" smtClean="0"/>
              <a:t>су</a:t>
            </a:r>
            <a:r>
              <a:rPr lang="sr-Latn-CS" sz="2800" dirty="0" smtClean="0"/>
              <a:t> </a:t>
            </a:r>
            <a:r>
              <a:rPr lang="ru-RU" sz="2800" dirty="0" smtClean="0"/>
              <a:t>дошли</a:t>
            </a:r>
            <a:r>
              <a:rPr lang="sr-Latn-CS" sz="2800" dirty="0" smtClean="0"/>
              <a:t> </a:t>
            </a:r>
            <a:r>
              <a:rPr lang="ru-RU" sz="2800" dirty="0" smtClean="0"/>
              <a:t>увидом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документацију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12"/>
    </mc:Choice>
    <mc:Fallback xmlns="">
      <p:transition spd="slow" advTm="2171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ЧЛАНОВИ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32856"/>
            <a:ext cx="8219256" cy="3960440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Само</a:t>
            </a:r>
            <a:r>
              <a:rPr lang="sr-Latn-CS" sz="2800" dirty="0" smtClean="0"/>
              <a:t> </a:t>
            </a:r>
            <a:r>
              <a:rPr lang="ru-RU" sz="2800" dirty="0" smtClean="0"/>
              <a:t>чланови</a:t>
            </a:r>
            <a:r>
              <a:rPr lang="sr-Latn-CS" sz="2800" dirty="0" smtClean="0"/>
              <a:t> </a:t>
            </a:r>
            <a:r>
              <a:rPr lang="ru-RU" sz="2800" dirty="0" smtClean="0"/>
              <a:t>независни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спонзора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r>
              <a:rPr lang="sr-Latn-CS" sz="2800" dirty="0" smtClean="0"/>
              <a:t> </a:t>
            </a:r>
            <a:r>
              <a:rPr lang="ru-RU" sz="2800" dirty="0" smtClean="0"/>
              <a:t>треба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гласају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дају</a:t>
            </a:r>
            <a:r>
              <a:rPr lang="sr-Latn-CS" sz="2800" dirty="0" smtClean="0"/>
              <a:t> </a:t>
            </a:r>
            <a:r>
              <a:rPr lang="ru-RU" sz="2800" dirty="0" smtClean="0"/>
              <a:t>своја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питањиа</a:t>
            </a:r>
            <a:r>
              <a:rPr lang="sr-Latn-CS" sz="2800" dirty="0" smtClean="0"/>
              <a:t> </a:t>
            </a:r>
            <a:r>
              <a:rPr lang="ru-RU" sz="2800" dirty="0" smtClean="0"/>
              <a:t>везаним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студију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Обављају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</a:t>
            </a:r>
            <a:r>
              <a:rPr lang="en-U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основу</a:t>
            </a:r>
            <a:r>
              <a:rPr lang="sr-Latn-CS" sz="2800" dirty="0" smtClean="0"/>
              <a:t> </a:t>
            </a:r>
            <a:r>
              <a:rPr lang="ru-RU" sz="2800" dirty="0" smtClean="0"/>
              <a:t>пословника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Чувају</a:t>
            </a:r>
            <a:r>
              <a:rPr lang="sr-Latn-CS" sz="2800" dirty="0" smtClean="0"/>
              <a:t> </a:t>
            </a:r>
            <a:r>
              <a:rPr lang="ru-RU" sz="2800" dirty="0" smtClean="0"/>
              <a:t>документацију</a:t>
            </a:r>
            <a:r>
              <a:rPr lang="sr-Latn-CS" sz="2800" dirty="0" smtClean="0"/>
              <a:t> </a:t>
            </a:r>
            <a:r>
              <a:rPr lang="ru-RU" sz="2800" dirty="0" smtClean="0"/>
              <a:t>својих</a:t>
            </a:r>
            <a:r>
              <a:rPr lang="sr-Latn-CS" sz="2800" dirty="0" smtClean="0"/>
              <a:t> </a:t>
            </a:r>
            <a:r>
              <a:rPr lang="ru-RU" sz="2800" dirty="0" smtClean="0"/>
              <a:t>активности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Чувају</a:t>
            </a:r>
            <a:r>
              <a:rPr lang="sr-Latn-CS" sz="2800" dirty="0" smtClean="0"/>
              <a:t> </a:t>
            </a:r>
            <a:r>
              <a:rPr lang="ru-RU" sz="2800" dirty="0" smtClean="0"/>
              <a:t>записник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својих</a:t>
            </a:r>
            <a:r>
              <a:rPr lang="sr-Latn-CS" sz="2800" dirty="0" smtClean="0"/>
              <a:t> </a:t>
            </a:r>
            <a:r>
              <a:rPr lang="ru-RU" sz="2800" dirty="0" smtClean="0"/>
              <a:t>састанака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234"/>
    </mc:Choice>
    <mc:Fallback xmlns="">
      <p:transition spd="slow" advTm="2923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98663"/>
            <a:ext cx="8712646" cy="40941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endParaRPr lang="sr-Cyrl-RS" dirty="0"/>
          </a:p>
          <a:p>
            <a:pPr eaLnBrk="1" hangingPunct="1">
              <a:buFontTx/>
              <a:buNone/>
            </a:pPr>
            <a:r>
              <a:rPr lang="ru-RU" sz="2400" dirty="0" smtClean="0"/>
              <a:t>     </a:t>
            </a:r>
            <a:r>
              <a:rPr lang="ru-RU" sz="2400" b="1" dirty="0" smtClean="0"/>
              <a:t>ПИСМЕНО</a:t>
            </a:r>
            <a:r>
              <a:rPr lang="sr-Latn-CS" sz="2400" b="1" dirty="0" smtClean="0"/>
              <a:t> </a:t>
            </a:r>
            <a:r>
              <a:rPr lang="ru-RU" sz="2400" b="1" dirty="0" smtClean="0"/>
              <a:t>ДОКУМЕНТУЈЕ</a:t>
            </a:r>
            <a:r>
              <a:rPr lang="sr-Latn-CS" sz="2400" b="1" dirty="0" smtClean="0"/>
              <a:t> </a:t>
            </a:r>
            <a:r>
              <a:rPr lang="ru-RU" sz="2400" b="1" dirty="0" smtClean="0"/>
              <a:t>и</a:t>
            </a:r>
            <a:r>
              <a:rPr lang="sr-Cyrl-RS" sz="2400" b="1" dirty="0" smtClean="0"/>
              <a:t> </a:t>
            </a:r>
            <a:r>
              <a:rPr lang="ru-RU" sz="2400" b="1" dirty="0" smtClean="0"/>
              <a:t>СЛЕДИ</a:t>
            </a:r>
            <a:r>
              <a:rPr lang="sr-Latn-CS" sz="2400" b="1" dirty="0" smtClean="0"/>
              <a:t> </a:t>
            </a:r>
            <a:r>
              <a:rPr lang="ru-RU" sz="2400" b="1" dirty="0" smtClean="0"/>
              <a:t>ПРОЦЕДУРЕ</a:t>
            </a:r>
            <a:r>
              <a:rPr lang="en-US" sz="2400" b="1" dirty="0" smtClean="0"/>
              <a:t>: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Одређивање</a:t>
            </a:r>
            <a:r>
              <a:rPr lang="sr-Latn-CS" sz="2800" dirty="0" smtClean="0"/>
              <a:t> </a:t>
            </a:r>
            <a:r>
              <a:rPr lang="ru-RU" sz="2800" dirty="0" smtClean="0"/>
              <a:t>састава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чланова</a:t>
            </a:r>
            <a:r>
              <a:rPr lang="sr-Latn-CS" sz="2800" dirty="0" smtClean="0"/>
              <a:t> </a:t>
            </a:r>
            <a:r>
              <a:rPr lang="ru-RU" sz="2800" dirty="0" smtClean="0"/>
              <a:t>уз</a:t>
            </a:r>
            <a:r>
              <a:rPr lang="en-US" sz="2800" dirty="0" smtClean="0"/>
              <a:t> </a:t>
            </a:r>
            <a:r>
              <a:rPr lang="ru-RU" sz="2800" dirty="0" smtClean="0"/>
              <a:t>законодавну</a:t>
            </a:r>
            <a:r>
              <a:rPr lang="sr-Latn-CS" sz="2800" dirty="0" smtClean="0"/>
              <a:t> </a:t>
            </a:r>
            <a:r>
              <a:rPr lang="ru-RU" sz="2800" dirty="0" smtClean="0"/>
              <a:t>форму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Планирање</a:t>
            </a:r>
            <a:r>
              <a:rPr lang="sr-Latn-CS" sz="2800" dirty="0" smtClean="0"/>
              <a:t>, </a:t>
            </a:r>
            <a:r>
              <a:rPr lang="ru-RU" sz="2800" dirty="0" smtClean="0"/>
              <a:t>обавештавање</a:t>
            </a:r>
            <a:r>
              <a:rPr lang="sr-Latn-CS" sz="2800" dirty="0" smtClean="0"/>
              <a:t>  </a:t>
            </a:r>
            <a:r>
              <a:rPr lang="ru-RU" sz="2800" dirty="0"/>
              <a:t>ч</a:t>
            </a:r>
            <a:r>
              <a:rPr lang="ru-RU" sz="2800" dirty="0" smtClean="0"/>
              <a:t>ланова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en-US" sz="2800" dirty="0" smtClean="0"/>
              <a:t> </a:t>
            </a:r>
            <a:r>
              <a:rPr lang="ru-RU" sz="2800" dirty="0" smtClean="0"/>
              <a:t>распореду</a:t>
            </a:r>
            <a:r>
              <a:rPr lang="sr-Latn-CS" sz="2800" dirty="0" smtClean="0"/>
              <a:t> </a:t>
            </a:r>
            <a:r>
              <a:rPr lang="ru-RU" sz="2800" dirty="0" smtClean="0"/>
              <a:t>одржавања</a:t>
            </a:r>
            <a:r>
              <a:rPr lang="sr-Latn-CS" sz="2800" dirty="0" smtClean="0"/>
              <a:t> </a:t>
            </a:r>
            <a:r>
              <a:rPr lang="ru-RU" sz="2800" dirty="0" smtClean="0"/>
              <a:t>састанака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99"/>
    </mc:Choice>
    <mc:Fallback xmlns="">
      <p:transition spd="slow" advTm="11099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081213"/>
            <a:ext cx="8712968" cy="437212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Седнице</a:t>
            </a:r>
            <a:r>
              <a:rPr lang="sr-Latn-CS" sz="2800" dirty="0" smtClean="0"/>
              <a:t> </a:t>
            </a:r>
            <a:r>
              <a:rPr lang="ru-RU" sz="2800" dirty="0" smtClean="0"/>
              <a:t>заказује</a:t>
            </a:r>
            <a:r>
              <a:rPr lang="sr-Latn-CS" sz="2800" dirty="0" smtClean="0"/>
              <a:t> </a:t>
            </a:r>
            <a:r>
              <a:rPr lang="ru-RU" sz="2800" dirty="0" smtClean="0"/>
              <a:t>председник</a:t>
            </a:r>
            <a:r>
              <a:rPr lang="sr-Latn-CS" sz="2800" dirty="0" smtClean="0"/>
              <a:t> 20 </a:t>
            </a:r>
            <a:r>
              <a:rPr lang="ru-RU" sz="2800" dirty="0" smtClean="0"/>
              <a:t>дана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пријема</a:t>
            </a:r>
            <a:r>
              <a:rPr lang="sr-Latn-CS" sz="2800" dirty="0" smtClean="0"/>
              <a:t> </a:t>
            </a:r>
            <a:r>
              <a:rPr lang="ru-RU" sz="2800" dirty="0" smtClean="0"/>
              <a:t>захтева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извештаја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endParaRPr lang="en-US" sz="2800" dirty="0" smtClean="0"/>
          </a:p>
          <a:p>
            <a:pPr eaLnBrk="1" hangingPunct="1"/>
            <a:r>
              <a:rPr lang="ru-RU" sz="2800" dirty="0" smtClean="0"/>
              <a:t>Секретар</a:t>
            </a:r>
            <a:r>
              <a:rPr lang="sr-Latn-CS" sz="2800" dirty="0" smtClean="0"/>
              <a:t> </a:t>
            </a:r>
            <a:r>
              <a:rPr lang="ru-RU" sz="2800" dirty="0" smtClean="0"/>
              <a:t>позива</a:t>
            </a:r>
            <a:r>
              <a:rPr lang="sr-Latn-CS" sz="2800" dirty="0" smtClean="0"/>
              <a:t> </a:t>
            </a:r>
            <a:r>
              <a:rPr lang="ru-RU" sz="2800" dirty="0" smtClean="0"/>
              <a:t>све</a:t>
            </a:r>
            <a:r>
              <a:rPr lang="sr-Latn-CS" sz="2800" dirty="0" smtClean="0"/>
              <a:t> </a:t>
            </a:r>
            <a:r>
              <a:rPr lang="ru-RU" sz="2800" dirty="0" smtClean="0"/>
              <a:t>чланове</a:t>
            </a:r>
            <a:r>
              <a:rPr lang="sr-Latn-CS" sz="2800" dirty="0" smtClean="0"/>
              <a:t> </a:t>
            </a:r>
            <a:r>
              <a:rPr lang="ru-RU" sz="2800" dirty="0" smtClean="0"/>
              <a:t>најкасније</a:t>
            </a:r>
            <a:r>
              <a:rPr lang="sr-Latn-CS" sz="2800" dirty="0" smtClean="0"/>
              <a:t>  7 </a:t>
            </a:r>
            <a:r>
              <a:rPr lang="ru-RU" sz="2800" dirty="0" smtClean="0"/>
              <a:t>дана</a:t>
            </a:r>
            <a:r>
              <a:rPr lang="sr-Latn-CS" sz="2800" dirty="0" smtClean="0"/>
              <a:t> </a:t>
            </a:r>
            <a:r>
              <a:rPr lang="ru-RU" sz="2800" dirty="0" smtClean="0"/>
              <a:t>пре</a:t>
            </a:r>
            <a:r>
              <a:rPr lang="sr-Latn-CS" sz="2800" dirty="0" smtClean="0"/>
              <a:t> </a:t>
            </a:r>
            <a:r>
              <a:rPr lang="ru-RU" sz="2800" dirty="0" smtClean="0"/>
              <a:t>договореног</a:t>
            </a:r>
            <a:r>
              <a:rPr lang="sr-Latn-CS" sz="2800" dirty="0" smtClean="0"/>
              <a:t> </a:t>
            </a:r>
            <a:r>
              <a:rPr lang="ru-RU" sz="2800" dirty="0" smtClean="0"/>
              <a:t>термина</a:t>
            </a:r>
            <a:endParaRPr lang="sr-Latn-CS" sz="2800" dirty="0" smtClean="0"/>
          </a:p>
          <a:p>
            <a:pPr eaLnBrk="1" hangingPunct="1"/>
            <a:r>
              <a:rPr lang="ru-RU" sz="2800" b="1" dirty="0" smtClean="0"/>
              <a:t>Кворум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за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рад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ЕО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чине</a:t>
            </a:r>
            <a:r>
              <a:rPr lang="sr-Latn-CS" sz="2800" b="1" dirty="0" smtClean="0"/>
              <a:t> 5 </a:t>
            </a:r>
            <a:r>
              <a:rPr lang="ru-RU" sz="2800" b="1" dirty="0" smtClean="0"/>
              <a:t>чланова</a:t>
            </a:r>
            <a:endParaRPr lang="sr-Latn-CS" sz="2800" b="1" dirty="0" smtClean="0"/>
          </a:p>
          <a:p>
            <a:pPr eaLnBrk="1" hangingPunct="1"/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доноси</a:t>
            </a:r>
            <a:r>
              <a:rPr lang="sr-Latn-CS" sz="2800" dirty="0" smtClean="0"/>
              <a:t> </a:t>
            </a:r>
            <a:r>
              <a:rPr lang="ru-RU" sz="2800" b="1" dirty="0" smtClean="0"/>
              <a:t>већином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гласова</a:t>
            </a:r>
            <a:r>
              <a:rPr lang="sr-Latn-CS" sz="2800" b="1" dirty="0" smtClean="0"/>
              <a:t>,</a:t>
            </a:r>
            <a:r>
              <a:rPr lang="ru-RU" sz="2800" b="1" dirty="0" smtClean="0"/>
              <a:t>најмање</a:t>
            </a:r>
            <a:r>
              <a:rPr lang="sr-Latn-CS" sz="2800" b="1" dirty="0" smtClean="0"/>
              <a:t> 4 </a:t>
            </a:r>
          </a:p>
          <a:p>
            <a:pPr eaLnBrk="1" hangingPunct="1"/>
            <a:r>
              <a:rPr lang="ru-RU" sz="2800" dirty="0" smtClean="0"/>
              <a:t>Секретар</a:t>
            </a:r>
            <a:r>
              <a:rPr lang="sr-Latn-CS" sz="2800" dirty="0" smtClean="0"/>
              <a:t> </a:t>
            </a:r>
            <a:r>
              <a:rPr lang="ru-RU" sz="2800" dirty="0" smtClean="0"/>
              <a:t>води</a:t>
            </a:r>
            <a:r>
              <a:rPr lang="sr-Latn-CS" sz="2800" dirty="0" smtClean="0"/>
              <a:t> </a:t>
            </a:r>
            <a:r>
              <a:rPr lang="ru-RU" sz="2800" dirty="0" smtClean="0"/>
              <a:t>записник</a:t>
            </a:r>
            <a:r>
              <a:rPr lang="sr-Latn-CS" sz="2800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54"/>
    </mc:Choice>
    <mc:Fallback xmlns="">
      <p:transition spd="slow" advTm="2385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44824"/>
            <a:ext cx="8229600" cy="4536504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...у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важећим</a:t>
            </a:r>
            <a:r>
              <a:rPr lang="sr-Latn-CS" sz="2800" dirty="0" smtClean="0"/>
              <a:t> </a:t>
            </a:r>
            <a:r>
              <a:rPr lang="ru-RU" sz="2800" dirty="0" smtClean="0"/>
              <a:t>надлежним</a:t>
            </a:r>
            <a:r>
              <a:rPr lang="sr-Latn-CS" sz="2800" dirty="0" smtClean="0"/>
              <a:t> </a:t>
            </a:r>
            <a:r>
              <a:rPr lang="ru-RU" sz="2800" dirty="0" smtClean="0"/>
              <a:t>прописима</a:t>
            </a:r>
            <a:r>
              <a:rPr lang="sr-Latn-CS" sz="2800" dirty="0" smtClean="0"/>
              <a:t>  </a:t>
            </a:r>
            <a:r>
              <a:rPr lang="ru-RU" sz="2800" dirty="0" smtClean="0"/>
              <a:t>убрзаног</a:t>
            </a:r>
            <a:r>
              <a:rPr lang="sr-Latn-CS" sz="2800" dirty="0" smtClean="0"/>
              <a:t> </a:t>
            </a:r>
            <a:r>
              <a:rPr lang="ru-RU" sz="2800" dirty="0" smtClean="0"/>
              <a:t>надзора</a:t>
            </a:r>
            <a:r>
              <a:rPr lang="sr-Latn-CS" sz="2800" dirty="0" smtClean="0"/>
              <a:t>,</a:t>
            </a:r>
            <a:r>
              <a:rPr lang="ru-RU" sz="2800" dirty="0" smtClean="0"/>
              <a:t>позитивног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мишљења</a:t>
            </a:r>
            <a:r>
              <a:rPr lang="sr-Latn-CS" sz="2800" dirty="0" smtClean="0"/>
              <a:t> 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мање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текућим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испитивањума</a:t>
            </a:r>
            <a:r>
              <a:rPr lang="sr-Latn-CS" sz="2800" dirty="0" smtClean="0"/>
              <a:t> 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постоји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одобрење </a:t>
            </a:r>
            <a:r>
              <a:rPr lang="sr-Latn-CS" sz="2800" dirty="0" smtClean="0"/>
              <a:t>/</a:t>
            </a:r>
            <a:r>
              <a:rPr lang="ru-RU" sz="2800" dirty="0" smtClean="0"/>
              <a:t>повољно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/</a:t>
            </a:r>
          </a:p>
          <a:p>
            <a:pPr eaLnBrk="1" hangingPunct="1"/>
            <a:r>
              <a:rPr lang="ru-RU" sz="2800" dirty="0" smtClean="0"/>
              <a:t>Јесно</a:t>
            </a:r>
            <a:r>
              <a:rPr lang="sr-Latn-CS" sz="2800" dirty="0" smtClean="0"/>
              <a:t> </a:t>
            </a:r>
            <a:r>
              <a:rPr lang="ru-RU" sz="2800" dirty="0" smtClean="0"/>
              <a:t>прецизирано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није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дозвољено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приступање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испитивању</a:t>
            </a:r>
            <a:r>
              <a:rPr lang="sr-Latn-CS" sz="2800" dirty="0" smtClean="0"/>
              <a:t> </a:t>
            </a:r>
            <a:r>
              <a:rPr lang="ru-RU" sz="2800" dirty="0" smtClean="0"/>
              <a:t>ни</a:t>
            </a:r>
            <a:r>
              <a:rPr lang="sr-Latn-CS" sz="2800" dirty="0" smtClean="0"/>
              <a:t> </a:t>
            </a:r>
            <a:r>
              <a:rPr lang="ru-RU" sz="2800" dirty="0" smtClean="0"/>
              <a:t>једног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испитаника</a:t>
            </a:r>
            <a:r>
              <a:rPr lang="sr-Latn-CS" sz="2800" dirty="0" smtClean="0"/>
              <a:t> </a:t>
            </a:r>
            <a:r>
              <a:rPr lang="ru-RU" sz="2800" dirty="0" smtClean="0"/>
              <a:t>пре</a:t>
            </a:r>
            <a:r>
              <a:rPr lang="sr-Latn-CS" sz="2800" dirty="0" smtClean="0"/>
              <a:t> </a:t>
            </a:r>
            <a:r>
              <a:rPr lang="ru-RU" sz="2800" dirty="0" smtClean="0"/>
              <a:t>него</a:t>
            </a:r>
            <a:r>
              <a:rPr lang="sr-Latn-CS" sz="2800" dirty="0" smtClean="0"/>
              <a:t> </a:t>
            </a:r>
            <a:r>
              <a:rPr lang="ru-RU" sz="2800" dirty="0" smtClean="0"/>
              <a:t>што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писано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одобрење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испитивање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70"/>
    </mc:Choice>
    <mc:Fallback xmlns="">
      <p:transition spd="slow" advTm="2277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РАДА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endParaRPr lang="en-US" sz="4000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11325"/>
            <a:ext cx="8219256" cy="4814019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dirty="0" smtClean="0"/>
          </a:p>
          <a:p>
            <a:pPr marL="0" indent="0" eaLnBrk="1" hangingPunct="1">
              <a:buNone/>
            </a:pPr>
            <a:r>
              <a:rPr lang="ru-RU" sz="2800" dirty="0" smtClean="0"/>
              <a:t>...</a:t>
            </a:r>
            <a:r>
              <a:rPr lang="ru-RU" sz="2800" b="1" dirty="0" smtClean="0">
                <a:solidFill>
                  <a:srgbClr val="FF0000"/>
                </a:solidFill>
              </a:rPr>
              <a:t>није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дозвољено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одступање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његове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примене</a:t>
            </a:r>
            <a:r>
              <a:rPr lang="sr-Latn-CS" sz="2800" dirty="0" smtClean="0"/>
              <a:t> </a:t>
            </a:r>
            <a:r>
              <a:rPr lang="ru-RU" sz="2800" dirty="0" smtClean="0"/>
              <a:t>пре</a:t>
            </a:r>
            <a:r>
              <a:rPr lang="sr-Latn-CS" sz="2800" dirty="0" smtClean="0"/>
              <a:t> </a:t>
            </a:r>
            <a:r>
              <a:rPr lang="ru-RU" sz="2800" dirty="0" smtClean="0"/>
              <a:t>него</a:t>
            </a:r>
            <a:r>
              <a:rPr lang="sr-Latn-CS" sz="2800" dirty="0" smtClean="0"/>
              <a:t> </a:t>
            </a:r>
            <a:r>
              <a:rPr lang="ru-RU" sz="2800" dirty="0" smtClean="0"/>
              <a:t>што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добије</a:t>
            </a:r>
            <a:r>
              <a:rPr lang="sr-Latn-CS" sz="2800" dirty="0" smtClean="0"/>
              <a:t> </a:t>
            </a:r>
            <a:r>
              <a:rPr lang="ru-RU" sz="2800" dirty="0" smtClean="0"/>
              <a:t>писано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одобрење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одговарајући</a:t>
            </a:r>
            <a:r>
              <a:rPr lang="sr-Latn-CS" sz="2800" dirty="0" smtClean="0"/>
              <a:t> </a:t>
            </a:r>
            <a:r>
              <a:rPr lang="ru-RU" sz="2800" dirty="0" smtClean="0"/>
              <a:t>амадман</a:t>
            </a:r>
            <a:r>
              <a:rPr lang="sr-Latn-CS" sz="2800" dirty="0" smtClean="0"/>
              <a:t>, </a:t>
            </a:r>
            <a:r>
              <a:rPr lang="ru-RU" sz="2800" dirty="0" smtClean="0">
                <a:solidFill>
                  <a:srgbClr val="FF0000"/>
                </a:solidFill>
              </a:rPr>
              <a:t>осим</a:t>
            </a:r>
            <a:r>
              <a:rPr lang="sr-Latn-CS" sz="2800" dirty="0" smtClean="0"/>
              <a:t> </a:t>
            </a:r>
            <a:r>
              <a:rPr lang="ru-RU" sz="2800" dirty="0" smtClean="0"/>
              <a:t>када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неопходно</a:t>
            </a:r>
            <a:r>
              <a:rPr lang="sr-Latn-CS" sz="2800" dirty="0" smtClean="0"/>
              <a:t> </a:t>
            </a:r>
            <a:r>
              <a:rPr lang="ru-RU" sz="2800" dirty="0" smtClean="0"/>
              <a:t>елиминисати</a:t>
            </a:r>
            <a:r>
              <a:rPr lang="sr-Latn-CS" sz="2800" dirty="0" smtClean="0"/>
              <a:t> </a:t>
            </a:r>
            <a:r>
              <a:rPr lang="ru-RU" sz="2800" dirty="0" smtClean="0"/>
              <a:t>непосредну</a:t>
            </a:r>
            <a:r>
              <a:rPr lang="sr-Latn-CS" sz="2800" dirty="0" smtClean="0"/>
              <a:t> </a:t>
            </a:r>
            <a:r>
              <a:rPr lang="ru-RU" sz="2800" dirty="0" smtClean="0"/>
              <a:t>опасност</a:t>
            </a:r>
            <a:r>
              <a:rPr lang="sr-Latn-CS" sz="2800" dirty="0" smtClean="0"/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endParaRPr lang="sr-Cyrl-RS" sz="2800" dirty="0" smtClean="0"/>
          </a:p>
          <a:p>
            <a:pPr eaLnBrk="1" hangingPunct="1"/>
            <a:r>
              <a:rPr lang="ru-RU" sz="2800" dirty="0" smtClean="0"/>
              <a:t>промена</a:t>
            </a:r>
            <a:r>
              <a:rPr lang="sr-Latn-CS" sz="2800" dirty="0" smtClean="0"/>
              <a:t> </a:t>
            </a:r>
            <a:r>
              <a:rPr lang="ru-RU" sz="2800" dirty="0" smtClean="0"/>
              <a:t>укључује</a:t>
            </a:r>
            <a:r>
              <a:rPr lang="sr-Latn-CS" sz="2800" dirty="0" smtClean="0"/>
              <a:t> </a:t>
            </a:r>
            <a:r>
              <a:rPr lang="ru-RU" sz="2800" dirty="0" smtClean="0"/>
              <a:t>сано</a:t>
            </a:r>
            <a:r>
              <a:rPr lang="sr-Latn-CS" sz="2800" dirty="0" smtClean="0"/>
              <a:t> </a:t>
            </a:r>
            <a:r>
              <a:rPr lang="ru-RU" sz="2800" dirty="0" smtClean="0"/>
              <a:t>логичне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административне</a:t>
            </a:r>
            <a:r>
              <a:rPr lang="sr-Latn-CS" sz="2800" dirty="0" smtClean="0"/>
              <a:t> </a:t>
            </a:r>
            <a:r>
              <a:rPr lang="ru-RU" sz="2800" dirty="0" smtClean="0"/>
              <a:t>аспекте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нпр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промена</a:t>
            </a:r>
            <a:r>
              <a:rPr lang="sr-Latn-CS" sz="2800" dirty="0" smtClean="0"/>
              <a:t> </a:t>
            </a:r>
            <a:r>
              <a:rPr lang="ru-RU" sz="2800" dirty="0" smtClean="0"/>
              <a:t>бр</a:t>
            </a:r>
            <a:r>
              <a:rPr lang="sr-Latn-CS" sz="2800" dirty="0" smtClean="0"/>
              <a:t>. </a:t>
            </a:r>
            <a:r>
              <a:rPr lang="ru-RU" sz="2800" dirty="0" smtClean="0"/>
              <a:t>телефона</a:t>
            </a:r>
            <a:r>
              <a:rPr lang="sr-Latn-CS" sz="2800" dirty="0" smtClean="0"/>
              <a:t>, </a:t>
            </a:r>
            <a:r>
              <a:rPr lang="ru-RU" sz="2800" dirty="0" smtClean="0"/>
              <a:t>монитора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сл</a:t>
            </a:r>
            <a:r>
              <a:rPr lang="sr-Latn-CS" sz="2800" dirty="0" smtClean="0"/>
              <a:t>. 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43"/>
    </mc:Choice>
    <mc:Fallback xmlns="">
      <p:transition spd="slow" advTm="2034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ЕТИЧКИ</a:t>
            </a:r>
            <a:r>
              <a:rPr lang="sr-Latn-CS" sz="4000" dirty="0" smtClean="0"/>
              <a:t> </a:t>
            </a:r>
            <a:r>
              <a:rPr lang="ru-RU" sz="4000" dirty="0" smtClean="0"/>
              <a:t>ОДБОР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768600"/>
            <a:ext cx="8147248" cy="2964656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sr-Cyrl-RS" dirty="0"/>
          </a:p>
          <a:p>
            <a:pPr marL="0" indent="0" eaLnBrk="1" hangingPunct="1">
              <a:buNone/>
            </a:pPr>
            <a:r>
              <a:rPr lang="ru-RU" sz="2800" dirty="0" smtClean="0"/>
              <a:t>Стручно</a:t>
            </a:r>
            <a:r>
              <a:rPr lang="sr-Latn-CS" sz="2800" dirty="0" smtClean="0"/>
              <a:t> </a:t>
            </a:r>
            <a:r>
              <a:rPr lang="ru-RU" sz="2800" dirty="0" smtClean="0"/>
              <a:t>тело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стара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пружању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нивоу</a:t>
            </a:r>
            <a:r>
              <a:rPr lang="sr-Latn-CS" sz="2800" dirty="0" smtClean="0"/>
              <a:t> </a:t>
            </a:r>
            <a:r>
              <a:rPr lang="ru-RU" sz="2800" dirty="0" smtClean="0"/>
              <a:t>Републике</a:t>
            </a:r>
            <a:r>
              <a:rPr lang="en-US" sz="2800" dirty="0" smtClean="0"/>
              <a:t> </a:t>
            </a:r>
            <a:r>
              <a:rPr lang="sr-Cyrl-RS" sz="2800" dirty="0" smtClean="0"/>
              <a:t>Србије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начелима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</a:p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endParaRPr lang="sr-Latn-C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06"/>
    </mc:Choice>
    <mc:Fallback xmlns="">
      <p:transition spd="slow" advTm="990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1</a:t>
            </a:r>
            <a:endParaRPr lang="en-US" sz="400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11325"/>
            <a:ext cx="8229600" cy="452596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...поднете</a:t>
            </a:r>
            <a:r>
              <a:rPr lang="sr-Latn-CS" sz="2800" dirty="0" smtClean="0"/>
              <a:t> </a:t>
            </a:r>
            <a:r>
              <a:rPr lang="ru-RU" sz="2800" dirty="0" smtClean="0"/>
              <a:t>предлоге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лека</a:t>
            </a:r>
            <a:r>
              <a:rPr lang="sr-Latn-CS" sz="2800" dirty="0" smtClean="0"/>
              <a:t>,</a:t>
            </a:r>
            <a:r>
              <a:rPr lang="ru-RU" sz="2800" dirty="0" smtClean="0"/>
              <a:t>помоћних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лековитих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, </a:t>
            </a:r>
            <a:r>
              <a:rPr lang="ru-RU" sz="2800" dirty="0" smtClean="0"/>
              <a:t>потрошног</a:t>
            </a:r>
            <a:r>
              <a:rPr lang="sr-Latn-CS" sz="2800" dirty="0" smtClean="0"/>
              <a:t> </a:t>
            </a:r>
            <a:r>
              <a:rPr lang="ru-RU" sz="2800" dirty="0" smtClean="0"/>
              <a:t>мед</a:t>
            </a:r>
            <a:r>
              <a:rPr lang="sr-Latn-CS" sz="2800" dirty="0" smtClean="0"/>
              <a:t>. </a:t>
            </a:r>
            <a:r>
              <a:rPr lang="ru-RU" sz="2800" dirty="0" smtClean="0"/>
              <a:t>матерјала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</a:t>
            </a:r>
            <a:r>
              <a:rPr lang="sr-Latn-CS" sz="2800" dirty="0" smtClean="0"/>
              <a:t>. </a:t>
            </a:r>
            <a:r>
              <a:rPr lang="ru-RU" sz="2800" dirty="0" smtClean="0"/>
              <a:t>опреме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д</a:t>
            </a:r>
            <a:r>
              <a:rPr lang="ru-RU" sz="2800" dirty="0" smtClean="0"/>
              <a:t>оноси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њиховој</a:t>
            </a:r>
            <a:r>
              <a:rPr lang="sr-Latn-CS" sz="2800" dirty="0" smtClean="0"/>
              <a:t>  </a:t>
            </a:r>
            <a:r>
              <a:rPr lang="ru-RU" sz="2800" dirty="0" smtClean="0"/>
              <a:t>етичкој</a:t>
            </a:r>
            <a:r>
              <a:rPr lang="sr-Latn-CS" sz="2800" dirty="0" smtClean="0"/>
              <a:t> </a:t>
            </a:r>
            <a:r>
              <a:rPr lang="ru-RU" sz="2800" dirty="0" smtClean="0"/>
              <a:t>оправданости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...периодичне</a:t>
            </a:r>
            <a:r>
              <a:rPr lang="sr-Latn-CS" sz="2800" dirty="0" smtClean="0"/>
              <a:t>, </a:t>
            </a:r>
            <a:r>
              <a:rPr lang="ru-RU" sz="2800" dirty="0" smtClean="0"/>
              <a:t>венредне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завршне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одобреним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клиничким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студијама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дао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</a:t>
            </a:r>
            <a:endParaRPr lang="sr-Latn-C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074"/>
    </mc:Choice>
    <mc:Fallback xmlns="">
      <p:transition spd="slow" advTm="21074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2</a:t>
            </a:r>
            <a:endParaRPr lang="en-US" sz="40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8"/>
            <a:ext cx="8229600" cy="4286274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/>
              <a:t>а</a:t>
            </a:r>
            <a:r>
              <a:rPr lang="ru-RU" sz="2800" dirty="0" smtClean="0"/>
              <a:t>мандмане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одобрене</a:t>
            </a:r>
            <a:r>
              <a:rPr lang="sr-Latn-CS" sz="2800" dirty="0" smtClean="0"/>
              <a:t> </a:t>
            </a:r>
            <a:r>
              <a:rPr lang="ru-RU" sz="2800" dirty="0" smtClean="0"/>
              <a:t>кл</a:t>
            </a:r>
            <a:r>
              <a:rPr lang="sr-Latn-CS" sz="2800" dirty="0" smtClean="0"/>
              <a:t>. </a:t>
            </a:r>
            <a:r>
              <a:rPr lang="ru-RU" sz="2800" dirty="0" smtClean="0"/>
              <a:t>студије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п</a:t>
            </a:r>
            <a:r>
              <a:rPr lang="ru-RU" sz="2800" dirty="0" smtClean="0"/>
              <a:t>ријаве</a:t>
            </a:r>
            <a:r>
              <a:rPr lang="sr-Latn-CS" sz="2800" dirty="0" smtClean="0"/>
              <a:t> </a:t>
            </a:r>
            <a:r>
              <a:rPr lang="ru-RU" sz="2800" dirty="0" smtClean="0"/>
              <a:t>свих</a:t>
            </a:r>
            <a:r>
              <a:rPr lang="sr-Latn-CS" sz="2800" dirty="0" smtClean="0"/>
              <a:t> </a:t>
            </a:r>
            <a:r>
              <a:rPr lang="ru-RU" sz="2800" dirty="0" smtClean="0"/>
              <a:t>озбиљиних</a:t>
            </a:r>
            <a:r>
              <a:rPr lang="sr-Latn-CS" sz="2800" dirty="0" smtClean="0"/>
              <a:t>  </a:t>
            </a:r>
            <a:r>
              <a:rPr lang="ru-RU" sz="2800" dirty="0" smtClean="0"/>
              <a:t>нежељених</a:t>
            </a:r>
            <a:r>
              <a:rPr lang="sr-Latn-CS" sz="2800" dirty="0" smtClean="0"/>
              <a:t> </a:t>
            </a:r>
            <a:r>
              <a:rPr lang="ru-RU" sz="2800" dirty="0" smtClean="0"/>
              <a:t>догађаја које</a:t>
            </a:r>
            <a:r>
              <a:rPr lang="sr-Latn-CS" sz="2800" dirty="0" smtClean="0"/>
              <a:t> </a:t>
            </a:r>
            <a:r>
              <a:rPr lang="ru-RU" sz="2800" dirty="0" smtClean="0"/>
              <a:t>добије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спонзора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о</a:t>
            </a:r>
            <a:r>
              <a:rPr lang="ru-RU" sz="2800" dirty="0" smtClean="0"/>
              <a:t>бразац</a:t>
            </a:r>
            <a:r>
              <a:rPr lang="sr-Latn-CS" sz="2800" dirty="0" smtClean="0"/>
              <a:t> </a:t>
            </a:r>
            <a:r>
              <a:rPr lang="ru-RU" sz="2800" dirty="0" smtClean="0"/>
              <a:t>писменог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информативног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пристанка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б</a:t>
            </a:r>
            <a:r>
              <a:rPr lang="ru-RU" sz="2800" dirty="0" smtClean="0"/>
              <a:t>рошуру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r>
              <a:rPr lang="sr-Latn-CS" sz="2800" dirty="0" smtClean="0"/>
              <a:t>, </a:t>
            </a:r>
            <a:r>
              <a:rPr lang="ru-RU" sz="2800" dirty="0" smtClean="0"/>
              <a:t>доступне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податке</a:t>
            </a:r>
            <a:r>
              <a:rPr lang="sr-Latn-CS" sz="2800" dirty="0" smtClean="0"/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безбедности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информације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плаћеним</a:t>
            </a:r>
            <a:r>
              <a:rPr lang="sr-Latn-CS" sz="2800" dirty="0" smtClean="0"/>
              <a:t> </a:t>
            </a:r>
            <a:r>
              <a:rPr lang="ru-RU" sz="2800" dirty="0" smtClean="0"/>
              <a:t>субјектима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28"/>
    </mc:Choice>
    <mc:Fallback xmlns="">
      <p:transition spd="slow" advTm="18928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3</a:t>
            </a:r>
            <a:endParaRPr lang="en-US" sz="4000" dirty="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8738"/>
            <a:ext cx="8229600" cy="32686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400" dirty="0" smtClean="0"/>
          </a:p>
          <a:p>
            <a:pPr eaLnBrk="1" hangingPunct="1"/>
            <a:r>
              <a:rPr lang="ru-RU" sz="2400" dirty="0"/>
              <a:t>с</a:t>
            </a:r>
            <a:r>
              <a:rPr lang="ru-RU" sz="2400" dirty="0" smtClean="0"/>
              <a:t>тручност</a:t>
            </a:r>
            <a:r>
              <a:rPr lang="sr-Latn-CS" sz="2400" dirty="0" smtClean="0"/>
              <a:t> </a:t>
            </a:r>
            <a:r>
              <a:rPr lang="ru-RU" sz="2400" dirty="0" smtClean="0"/>
              <a:t>главног</a:t>
            </a:r>
            <a:r>
              <a:rPr lang="sr-Latn-CS" sz="2400" dirty="0" smtClean="0"/>
              <a:t> </a:t>
            </a:r>
            <a:r>
              <a:rPr lang="ru-RU" sz="2400" dirty="0" smtClean="0"/>
              <a:t>истраживача</a:t>
            </a:r>
            <a:r>
              <a:rPr lang="sr-Latn-CS" sz="2400" dirty="0" smtClean="0"/>
              <a:t> </a:t>
            </a:r>
            <a:r>
              <a:rPr lang="ru-RU" sz="2400" dirty="0" smtClean="0"/>
              <a:t>и</a:t>
            </a:r>
            <a:r>
              <a:rPr lang="sr-Latn-CS" sz="2400" dirty="0" smtClean="0"/>
              <a:t> </a:t>
            </a:r>
            <a:r>
              <a:rPr lang="ru-RU" sz="2400" dirty="0" smtClean="0"/>
              <a:t>истраживачког</a:t>
            </a:r>
            <a:r>
              <a:rPr lang="sr-Latn-CS" sz="2400" dirty="0" smtClean="0"/>
              <a:t> </a:t>
            </a:r>
            <a:r>
              <a:rPr lang="ru-RU" sz="2400" dirty="0" smtClean="0"/>
              <a:t>тима</a:t>
            </a:r>
            <a:r>
              <a:rPr lang="sr-Latn-CS" sz="2400" dirty="0" smtClean="0"/>
              <a:t> </a:t>
            </a:r>
            <a:r>
              <a:rPr lang="ru-RU" sz="2400" dirty="0" smtClean="0"/>
              <a:t>за</a:t>
            </a:r>
            <a:r>
              <a:rPr lang="sr-Latn-CS" sz="2400" dirty="0" smtClean="0"/>
              <a:t> </a:t>
            </a:r>
            <a:r>
              <a:rPr lang="ru-RU" sz="2400" dirty="0" smtClean="0"/>
              <a:t>предложену</a:t>
            </a:r>
            <a:r>
              <a:rPr lang="sr-Latn-CS" sz="2400" dirty="0" smtClean="0"/>
              <a:t> </a:t>
            </a:r>
            <a:r>
              <a:rPr lang="ru-RU" sz="2400" dirty="0" smtClean="0"/>
              <a:t>студију</a:t>
            </a:r>
            <a:r>
              <a:rPr lang="sr-Latn-CS" sz="2400" dirty="0" smtClean="0"/>
              <a:t> </a:t>
            </a:r>
            <a:r>
              <a:rPr lang="ru-RU" sz="2400" dirty="0" smtClean="0"/>
              <a:t>у</a:t>
            </a:r>
            <a:r>
              <a:rPr lang="sr-Cyrl-RS" sz="2400" dirty="0"/>
              <a:t> </a:t>
            </a:r>
            <a:r>
              <a:rPr lang="sr-Latn-CS" sz="2400" dirty="0" smtClean="0"/>
              <a:t> </a:t>
            </a:r>
            <a:r>
              <a:rPr lang="ru-RU" sz="2400" dirty="0" smtClean="0"/>
              <a:t>релевантним</a:t>
            </a:r>
            <a:r>
              <a:rPr lang="sr-Latn-CS" sz="2400" dirty="0" smtClean="0"/>
              <a:t> </a:t>
            </a:r>
            <a:r>
              <a:rPr lang="ru-RU" sz="2400" dirty="0" smtClean="0"/>
              <a:t>документима</a:t>
            </a:r>
            <a:endParaRPr lang="sr-Latn-CS" sz="2400" dirty="0" smtClean="0"/>
          </a:p>
          <a:p>
            <a:pPr eaLnBrk="1" hangingPunct="1"/>
            <a:r>
              <a:rPr lang="ru-RU" sz="2400" dirty="0"/>
              <a:t>у</a:t>
            </a:r>
            <a:r>
              <a:rPr lang="ru-RU" sz="2400" dirty="0" smtClean="0"/>
              <a:t>питник</a:t>
            </a:r>
            <a:r>
              <a:rPr lang="sr-Latn-CS" sz="2400" dirty="0" smtClean="0"/>
              <a:t> </a:t>
            </a:r>
            <a:r>
              <a:rPr lang="ru-RU" sz="2400" dirty="0" smtClean="0"/>
              <a:t>и</a:t>
            </a:r>
            <a:r>
              <a:rPr lang="sr-Latn-CS" sz="2400" dirty="0" smtClean="0"/>
              <a:t> </a:t>
            </a:r>
            <a:r>
              <a:rPr lang="ru-RU" sz="2400" dirty="0" smtClean="0"/>
              <a:t>друге</a:t>
            </a:r>
            <a:r>
              <a:rPr lang="sr-Latn-CS" sz="2400" dirty="0" smtClean="0"/>
              <a:t> </a:t>
            </a:r>
            <a:r>
              <a:rPr lang="ru-RU" sz="2400" dirty="0" smtClean="0"/>
              <a:t>документе</a:t>
            </a:r>
            <a:r>
              <a:rPr lang="sr-Latn-CS" sz="2400" dirty="0" smtClean="0"/>
              <a:t> </a:t>
            </a:r>
            <a:r>
              <a:rPr lang="ru-RU" sz="2400" dirty="0" smtClean="0"/>
              <a:t>које</a:t>
            </a:r>
            <a:r>
              <a:rPr lang="sr-Latn-CS" sz="2400" dirty="0" smtClean="0"/>
              <a:t> </a:t>
            </a:r>
            <a:r>
              <a:rPr lang="ru-RU" sz="2400" dirty="0" smtClean="0"/>
              <a:t>учесници</a:t>
            </a:r>
            <a:r>
              <a:rPr lang="sr-Latn-CS" sz="2400" dirty="0" smtClean="0"/>
              <a:t> </a:t>
            </a:r>
            <a:r>
              <a:rPr lang="ru-RU" sz="2400" dirty="0" smtClean="0"/>
              <a:t>у</a:t>
            </a:r>
            <a:r>
              <a:rPr lang="sr-Latn-CS" sz="2400" dirty="0" smtClean="0"/>
              <a:t> </a:t>
            </a:r>
            <a:r>
              <a:rPr lang="ru-RU" sz="2400" dirty="0" smtClean="0"/>
              <a:t>студији</a:t>
            </a:r>
            <a:r>
              <a:rPr lang="sr-Latn-CS" sz="2400" dirty="0" smtClean="0"/>
              <a:t> </a:t>
            </a:r>
            <a:r>
              <a:rPr lang="ru-RU" sz="2400" dirty="0" smtClean="0"/>
              <a:t>треба</a:t>
            </a:r>
            <a:r>
              <a:rPr lang="sr-Latn-CS" sz="2400" dirty="0" smtClean="0"/>
              <a:t> </a:t>
            </a:r>
            <a:r>
              <a:rPr lang="ru-RU" sz="2400" dirty="0" smtClean="0"/>
              <a:t>да</a:t>
            </a:r>
            <a:r>
              <a:rPr lang="sr-Latn-CS" sz="2400" dirty="0" smtClean="0"/>
              <a:t> </a:t>
            </a:r>
            <a:r>
              <a:rPr lang="ru-RU" sz="2400" dirty="0" smtClean="0"/>
              <a:t>испуне</a:t>
            </a:r>
            <a:endParaRPr lang="sr-Latn-CS" sz="2400" dirty="0" smtClean="0"/>
          </a:p>
          <a:p>
            <a:pPr eaLnBrk="1" hangingPunct="1"/>
            <a:r>
              <a:rPr lang="ru-RU" sz="2400" dirty="0" smtClean="0"/>
              <a:t>полису</a:t>
            </a:r>
            <a:r>
              <a:rPr lang="sr-Latn-CS" sz="2400" dirty="0" smtClean="0"/>
              <a:t> </a:t>
            </a:r>
            <a:r>
              <a:rPr lang="ru-RU" sz="2400" dirty="0" smtClean="0"/>
              <a:t>осигурања</a:t>
            </a:r>
            <a:endParaRPr lang="sr-Latn-CS" sz="24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68"/>
    </mc:Choice>
    <mc:Fallback xmlns="">
      <p:transition spd="slow" advTm="1496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РАЗМАТРА 4</a:t>
            </a:r>
            <a:endParaRPr lang="en-US" sz="4000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65388"/>
            <a:ext cx="8219256" cy="326786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/>
              <a:t>е</a:t>
            </a:r>
            <a:r>
              <a:rPr lang="ru-RU" sz="2800" dirty="0" smtClean="0"/>
              <a:t>тикете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endParaRPr lang="sr-Latn-CS" sz="2800" dirty="0" smtClean="0"/>
          </a:p>
          <a:p>
            <a:pPr eaLnBrk="1" hangingPunct="1"/>
            <a:r>
              <a:rPr lang="ru-RU" sz="2800" dirty="0"/>
              <a:t>с</a:t>
            </a:r>
            <a:r>
              <a:rPr lang="ru-RU" sz="2800" dirty="0" smtClean="0"/>
              <a:t>тратегију</a:t>
            </a:r>
            <a:r>
              <a:rPr lang="sr-Latn-CS" sz="2800" dirty="0" smtClean="0"/>
              <a:t> </a:t>
            </a:r>
            <a:r>
              <a:rPr lang="ru-RU" sz="2800" dirty="0" smtClean="0"/>
              <a:t>регрутовања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/>
              <a:t>д</a:t>
            </a:r>
            <a:r>
              <a:rPr lang="ru-RU" sz="2800" dirty="0" smtClean="0"/>
              <a:t>а</a:t>
            </a:r>
            <a:r>
              <a:rPr lang="sr-Latn-CS" sz="2800" dirty="0" smtClean="0"/>
              <a:t> </a:t>
            </a:r>
            <a:r>
              <a:rPr lang="ru-RU" sz="2800" dirty="0" smtClean="0"/>
              <a:t>ли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оправдано</a:t>
            </a:r>
            <a:r>
              <a:rPr lang="sr-Latn-CS" sz="2800" dirty="0" smtClean="0"/>
              <a:t> 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испитаницима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 smtClean="0"/>
              <a:t>нису</a:t>
            </a:r>
            <a:r>
              <a:rPr lang="sr-Latn-CS" sz="2800" dirty="0" smtClean="0"/>
              <a:t> </a:t>
            </a:r>
            <a:r>
              <a:rPr lang="ru-RU" sz="2800" dirty="0" smtClean="0"/>
              <a:t>способни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дају</a:t>
            </a:r>
            <a:r>
              <a:rPr lang="sr-Latn-CS" sz="2800" dirty="0" smtClean="0"/>
              <a:t> </a:t>
            </a:r>
            <a:r>
              <a:rPr lang="ru-RU" sz="2800" dirty="0" smtClean="0"/>
              <a:t>писмени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пристанак</a:t>
            </a:r>
            <a:r>
              <a:rPr lang="sr-Latn-CS" sz="2800" dirty="0" smtClean="0"/>
              <a:t> ?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18"/>
    </mc:Choice>
    <mc:Fallback xmlns="">
      <p:transition spd="slow" advTm="12118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КОНТИНУИРАНА</a:t>
            </a:r>
            <a:r>
              <a:rPr lang="sr-Latn-CS" sz="4000" dirty="0" smtClean="0"/>
              <a:t> </a:t>
            </a:r>
            <a:r>
              <a:rPr lang="ru-RU" sz="4000" dirty="0" smtClean="0"/>
              <a:t>РЕВИЗИЈА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92362"/>
            <a:ext cx="8229600" cy="326888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СВАКЕ</a:t>
            </a:r>
            <a:r>
              <a:rPr lang="sr-Latn-CS" sz="2800" dirty="0" smtClean="0"/>
              <a:t> </a:t>
            </a:r>
            <a:r>
              <a:rPr lang="ru-RU" sz="2800" dirty="0" smtClean="0"/>
              <a:t>ТЕКУЋЕ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СТУДИЈЕ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ИНТЕРВАЛИМА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ПРОПОРЦИОНАЛНИМ</a:t>
            </a:r>
            <a:r>
              <a:rPr lang="sr-Latn-CS" sz="2800" dirty="0" smtClean="0"/>
              <a:t> </a:t>
            </a:r>
            <a:r>
              <a:rPr lang="ru-RU" sz="2800" dirty="0" smtClean="0"/>
              <a:t>РИЗИКУ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СТУДИЈА</a:t>
            </a:r>
            <a:r>
              <a:rPr lang="sr-Latn-CS" sz="2800" dirty="0" smtClean="0"/>
              <a:t> </a:t>
            </a:r>
            <a:r>
              <a:rPr lang="ru-RU" sz="2800" dirty="0" smtClean="0"/>
              <a:t>ПРЕДСТАВЉА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ЉУДСКЕ</a:t>
            </a:r>
            <a:r>
              <a:rPr lang="sr-Latn-CS" sz="2800" dirty="0" smtClean="0"/>
              <a:t> </a:t>
            </a:r>
            <a:r>
              <a:rPr lang="ru-RU" sz="2800" dirty="0" smtClean="0"/>
              <a:t>СУБЈЕКТЕ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Најмање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ЈЕДНОМ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ГОДИШЊЕ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71"/>
    </mc:Choice>
    <mc:Fallback xmlns="">
      <p:transition spd="slow" advTm="13871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1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/>
              <a:t>Главни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испитивач</a:t>
            </a:r>
            <a:r>
              <a:rPr lang="sr-Latn-CS" sz="2800" dirty="0" smtClean="0"/>
              <a:t> </a:t>
            </a:r>
            <a:r>
              <a:rPr lang="ru-RU" sz="2800" dirty="0" smtClean="0"/>
              <a:t>подноси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: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Захтев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разматрање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одлучивање</a:t>
            </a:r>
            <a:r>
              <a:rPr lang="sr-Latn-CS" sz="2800" dirty="0" smtClean="0"/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прелогу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клиничке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студије</a:t>
            </a:r>
            <a:r>
              <a:rPr lang="sr-Latn-CS" sz="2800" dirty="0" smtClean="0"/>
              <a:t> </a:t>
            </a:r>
            <a:r>
              <a:rPr lang="ru-RU" sz="2800" dirty="0" smtClean="0"/>
              <a:t>потписан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датиран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стране</a:t>
            </a:r>
            <a:r>
              <a:rPr lang="sr-Latn-CS" sz="2800" dirty="0" smtClean="0"/>
              <a:t> </a:t>
            </a:r>
            <a:r>
              <a:rPr lang="ru-RU" sz="2800" dirty="0" smtClean="0"/>
              <a:t>главног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Протокол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клиничке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студије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Сажетак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Изјаву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етичким</a:t>
            </a:r>
            <a:r>
              <a:rPr lang="sr-Latn-CS" sz="2800" dirty="0" smtClean="0"/>
              <a:t> </a:t>
            </a:r>
            <a:r>
              <a:rPr lang="ru-RU" sz="2800" dirty="0" smtClean="0"/>
              <a:t>документима</a:t>
            </a:r>
            <a:r>
              <a:rPr lang="sr-Latn-CS" sz="2800" dirty="0" smtClean="0"/>
              <a:t> </a:t>
            </a:r>
            <a:r>
              <a:rPr lang="ru-RU" sz="2800" dirty="0" smtClean="0"/>
              <a:t>којих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</a:t>
            </a:r>
            <a:r>
              <a:rPr lang="sr-Latn-CS" sz="2800" dirty="0" smtClean="0"/>
              <a:t> </a:t>
            </a:r>
            <a:r>
              <a:rPr lang="ru-RU" sz="2800" dirty="0" smtClean="0"/>
              <a:t>придржава...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12"/>
    </mc:Choice>
    <mc:Fallback xmlns="">
      <p:transition spd="slow" advTm="17212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2</a:t>
            </a:r>
            <a:endParaRPr lang="en-US" sz="4000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7483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sr-Cyrl-RS" sz="2800" i="1" dirty="0" smtClean="0"/>
              <a:t>...</a:t>
            </a:r>
            <a:r>
              <a:rPr lang="sr-Cyrl-RS" sz="2800" dirty="0" smtClean="0"/>
              <a:t>сажетак , тзв. </a:t>
            </a:r>
            <a:r>
              <a:rPr lang="sr-Latn-CS" sz="2800" i="1" dirty="0" smtClean="0"/>
              <a:t>“</a:t>
            </a:r>
            <a:r>
              <a:rPr lang="en-US" sz="2800" i="1" dirty="0" smtClean="0"/>
              <a:t>Case</a:t>
            </a:r>
            <a:r>
              <a:rPr lang="sr-Latn-CS" sz="2800" i="1" dirty="0" smtClean="0"/>
              <a:t> </a:t>
            </a:r>
            <a:r>
              <a:rPr lang="en-US" sz="2800" i="1" dirty="0" smtClean="0"/>
              <a:t>Report</a:t>
            </a:r>
            <a:r>
              <a:rPr lang="sr-Latn-CS" sz="2800" i="1" dirty="0" smtClean="0"/>
              <a:t> </a:t>
            </a:r>
            <a:r>
              <a:rPr lang="en-US" sz="2800" i="1" dirty="0" smtClean="0"/>
              <a:t>Forms</a:t>
            </a:r>
            <a:r>
              <a:rPr lang="sr-Latn-CS" sz="2800" i="1" dirty="0" smtClean="0"/>
              <a:t>” </a:t>
            </a:r>
          </a:p>
          <a:p>
            <a:pPr eaLnBrk="1" hangingPunct="1"/>
            <a:r>
              <a:rPr lang="ru-RU" sz="2800" dirty="0" smtClean="0"/>
              <a:t>Писану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информацију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српском</a:t>
            </a:r>
            <a:r>
              <a:rPr lang="sr-Latn-CS" sz="2800" dirty="0" smtClean="0"/>
              <a:t> </a:t>
            </a:r>
            <a:r>
              <a:rPr lang="ru-RU" sz="2800" dirty="0" smtClean="0"/>
              <a:t>језику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Писану</a:t>
            </a:r>
            <a:r>
              <a:rPr lang="sr-Latn-CS" sz="2800" dirty="0" smtClean="0"/>
              <a:t> </a:t>
            </a:r>
            <a:r>
              <a:rPr lang="ru-RU" sz="2800" dirty="0" smtClean="0"/>
              <a:t>форму</a:t>
            </a:r>
            <a:r>
              <a:rPr lang="sr-Latn-CS" sz="2800" dirty="0" smtClean="0"/>
              <a:t> </a:t>
            </a:r>
            <a:r>
              <a:rPr lang="ru-RU" sz="2800" dirty="0" smtClean="0"/>
              <a:t>изјаве</a:t>
            </a:r>
            <a:r>
              <a:rPr lang="sr-Latn-CS" sz="2800" dirty="0" smtClean="0"/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пристанку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учешће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Опис</a:t>
            </a:r>
            <a:r>
              <a:rPr lang="sr-Latn-CS" sz="2800" dirty="0" smtClean="0"/>
              <a:t> </a:t>
            </a:r>
            <a:r>
              <a:rPr lang="ru-RU" sz="2800" dirty="0" smtClean="0"/>
              <a:t>начина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 smtClean="0"/>
              <a:t>ће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r>
              <a:rPr lang="ru-RU" sz="2800" dirty="0" smtClean="0"/>
              <a:t>добити</a:t>
            </a:r>
            <a:r>
              <a:rPr lang="sr-Latn-CS" sz="2800" dirty="0" smtClean="0"/>
              <a:t> </a:t>
            </a:r>
            <a:r>
              <a:rPr lang="ru-RU" sz="2800" dirty="0" smtClean="0"/>
              <a:t>пристанак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Брошуру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испитивача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Процедуру</a:t>
            </a:r>
            <a:r>
              <a:rPr lang="sr-Latn-CS" sz="2800" dirty="0" smtClean="0"/>
              <a:t> </a:t>
            </a:r>
            <a:r>
              <a:rPr lang="ru-RU" sz="2800" dirty="0" smtClean="0"/>
              <a:t>регрутовања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пацијената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119"/>
    </mc:Choice>
    <mc:Fallback xmlns="">
      <p:transition spd="slow" advTm="33119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3</a:t>
            </a:r>
            <a:endParaRPr lang="en-US" sz="4000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8263"/>
            <a:ext cx="8229600" cy="28368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sr-Latn-CS" dirty="0" smtClean="0"/>
              <a:t>...</a:t>
            </a:r>
            <a:r>
              <a:rPr lang="sr-Latn-CS" sz="2800" dirty="0" smtClean="0"/>
              <a:t> </a:t>
            </a:r>
            <a:r>
              <a:rPr lang="ru-RU" sz="2800" dirty="0" smtClean="0"/>
              <a:t>материјал</a:t>
            </a:r>
            <a:r>
              <a:rPr lang="sr-Latn-CS" sz="2800" dirty="0" smtClean="0"/>
              <a:t> </a:t>
            </a:r>
            <a:r>
              <a:rPr lang="ru-RU" sz="2800" dirty="0" smtClean="0"/>
              <a:t>који</a:t>
            </a:r>
            <a:r>
              <a:rPr lang="sr-Latn-CS" sz="2800" dirty="0" smtClean="0"/>
              <a:t> </a:t>
            </a:r>
            <a:r>
              <a:rPr lang="ru-RU" sz="2800" dirty="0"/>
              <a:t>ћ</a:t>
            </a:r>
            <a:r>
              <a:rPr lang="ru-RU" sz="2800" dirty="0" smtClean="0"/>
              <a:t>е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користити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Изјава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начину</a:t>
            </a:r>
            <a:r>
              <a:rPr lang="sr-Latn-CS" sz="2800" dirty="0" smtClean="0"/>
              <a:t> </a:t>
            </a:r>
            <a:r>
              <a:rPr lang="ru-RU" sz="2800" dirty="0" smtClean="0"/>
              <a:t>надокнаде</a:t>
            </a:r>
            <a:r>
              <a:rPr lang="sr-Latn-CS" sz="2800" dirty="0" smtClean="0"/>
              <a:t> </a:t>
            </a:r>
            <a:r>
              <a:rPr lang="ru-RU" sz="2800" dirty="0" smtClean="0"/>
              <a:t>евентуалне</a:t>
            </a:r>
            <a:r>
              <a:rPr lang="sr-Latn-CS" sz="2800" dirty="0" smtClean="0"/>
              <a:t> </a:t>
            </a:r>
            <a:r>
              <a:rPr lang="ru-RU" sz="2800" dirty="0" smtClean="0"/>
              <a:t>штете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Информација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материјалној</a:t>
            </a:r>
            <a:r>
              <a:rPr lang="sr-Latn-CS" sz="2800" dirty="0" smtClean="0"/>
              <a:t> </a:t>
            </a:r>
            <a:r>
              <a:rPr lang="ru-RU" sz="2800" dirty="0" smtClean="0"/>
              <a:t>надокнади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пацијентима</a:t>
            </a:r>
            <a:r>
              <a:rPr lang="sr-Latn-CS" sz="2800" dirty="0" smtClean="0"/>
              <a:t> </a:t>
            </a:r>
            <a:r>
              <a:rPr lang="ru-RU" sz="2800" dirty="0" smtClean="0"/>
              <a:t>ако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има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02"/>
    </mc:Choice>
    <mc:Fallback xmlns="">
      <p:transition spd="slow" advTm="26702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ПРОЦЕДУРА</a:t>
            </a:r>
            <a:r>
              <a:rPr lang="sr-Latn-CS" sz="4000" dirty="0" smtClean="0"/>
              <a:t> </a:t>
            </a:r>
            <a:r>
              <a:rPr lang="ru-RU" sz="4000" dirty="0" smtClean="0"/>
              <a:t>АПЛИКОВАЊА 4</a:t>
            </a:r>
            <a:endParaRPr lang="en-US" sz="4000" dirty="0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95600"/>
            <a:ext cx="8229600" cy="254952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Доказ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обезбеђеном</a:t>
            </a:r>
            <a:r>
              <a:rPr lang="sr-Latn-CS" sz="2800" dirty="0" smtClean="0"/>
              <a:t> </a:t>
            </a:r>
            <a:r>
              <a:rPr lang="ru-RU" sz="2800" dirty="0" smtClean="0"/>
              <a:t>осигурању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Биографије</a:t>
            </a:r>
            <a:r>
              <a:rPr lang="sr-Latn-CS" sz="2800" dirty="0" smtClean="0"/>
              <a:t> </a:t>
            </a:r>
            <a:r>
              <a:rPr lang="ru-RU" sz="2800" dirty="0" smtClean="0"/>
              <a:t>главног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помоћних</a:t>
            </a:r>
            <a:r>
              <a:rPr lang="sr-Latn-CS" sz="2800" dirty="0" smtClean="0"/>
              <a:t>  </a:t>
            </a:r>
            <a:r>
              <a:rPr lang="ru-RU" sz="2800" dirty="0" smtClean="0"/>
              <a:t>истраживача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Све</a:t>
            </a:r>
            <a:r>
              <a:rPr lang="sr-Latn-CS" sz="2800" dirty="0" smtClean="0"/>
              <a:t> </a:t>
            </a:r>
            <a:r>
              <a:rPr lang="ru-RU" sz="2800" dirty="0" smtClean="0"/>
              <a:t>значајне</a:t>
            </a:r>
            <a:r>
              <a:rPr lang="sr-Latn-CS" sz="2800" dirty="0" smtClean="0"/>
              <a:t> </a:t>
            </a:r>
            <a:r>
              <a:rPr lang="ru-RU" sz="2800" dirty="0" smtClean="0"/>
              <a:t>претходне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одлуке</a:t>
            </a:r>
            <a:r>
              <a:rPr lang="sr-Latn-CS" sz="2800" dirty="0" smtClean="0"/>
              <a:t> </a:t>
            </a:r>
            <a:r>
              <a:rPr lang="ru-RU" sz="2800" dirty="0" smtClean="0"/>
              <a:t>везане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предложену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студију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04"/>
    </mc:Choice>
    <mc:Fallback xmlns="">
      <p:transition spd="slow" advTm="18604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ЗАВРШНИ</a:t>
            </a:r>
            <a:r>
              <a:rPr lang="sr-Latn-CS" sz="4000" dirty="0" smtClean="0"/>
              <a:t> </a:t>
            </a:r>
            <a:r>
              <a:rPr lang="ru-RU" sz="4000" dirty="0" smtClean="0"/>
              <a:t>ИЗВЕШТАЈ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088" y="2060575"/>
            <a:ext cx="8229600" cy="4032721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b="1" dirty="0" smtClean="0"/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Завршни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извештај</a:t>
            </a:r>
            <a:r>
              <a:rPr lang="sr-Latn-CS" sz="2800" dirty="0" smtClean="0">
                <a:solidFill>
                  <a:srgbClr val="FF0000"/>
                </a:solidFill>
              </a:rPr>
              <a:t> 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коју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дао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</a:t>
            </a:r>
            <a:r>
              <a:rPr lang="sr-Latn-CS" sz="2800" dirty="0" smtClean="0"/>
              <a:t> </a:t>
            </a:r>
            <a:r>
              <a:rPr lang="ru-RU" sz="2800" b="1" dirty="0" smtClean="0"/>
              <a:t>подноси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главни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испитивач</a:t>
            </a:r>
            <a:endParaRPr lang="sr-Latn-CS" sz="2800" b="1" dirty="0" smtClean="0"/>
          </a:p>
          <a:p>
            <a:pPr eaLnBrk="1" hangingPunct="1"/>
            <a:r>
              <a:rPr lang="ru-RU" sz="2800" dirty="0" smtClean="0"/>
              <a:t>Завршни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подноси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најкасније</a:t>
            </a:r>
            <a:r>
              <a:rPr lang="sr-Latn-CS" sz="2800" b="1" dirty="0" smtClean="0"/>
              <a:t> </a:t>
            </a:r>
            <a:r>
              <a:rPr lang="ru-RU" sz="2800" b="1" dirty="0"/>
              <a:t>3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месеца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од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момента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када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је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последњи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пацијент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завршио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протокол</a:t>
            </a:r>
            <a:endParaRPr lang="sr-Latn-CS" sz="2800" b="1" dirty="0" smtClean="0"/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</a:rPr>
              <a:t>Периодични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извештај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студији</a:t>
            </a:r>
            <a:r>
              <a:rPr lang="sr-Latn-CS" sz="2800" dirty="0" smtClean="0"/>
              <a:t> </a:t>
            </a:r>
            <a:r>
              <a:rPr lang="ru-RU" sz="2800" dirty="0" smtClean="0"/>
              <a:t>се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подноси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свака</a:t>
            </a:r>
            <a:r>
              <a:rPr lang="sr-Latn-CS" sz="2800" b="1" dirty="0" smtClean="0"/>
              <a:t> 3 </a:t>
            </a:r>
            <a:r>
              <a:rPr lang="ru-RU" sz="2800" b="1" dirty="0" smtClean="0"/>
              <a:t>месеца</a:t>
            </a:r>
            <a:endParaRPr lang="en-US" sz="2800" b="1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31"/>
    </mc:Choice>
    <mc:Fallback xmlns="">
      <p:transition spd="slow" advTm="1723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2596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Предлаже</a:t>
            </a:r>
            <a:r>
              <a:rPr lang="sr-Latn-CS" sz="2800" dirty="0" smtClean="0"/>
              <a:t> </a:t>
            </a:r>
            <a:r>
              <a:rPr lang="ru-RU" sz="2800" dirty="0" smtClean="0"/>
              <a:t>основна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здравствених</a:t>
            </a:r>
            <a:r>
              <a:rPr lang="sr-Latn-CS" sz="2800" dirty="0" smtClean="0"/>
              <a:t> </a:t>
            </a:r>
            <a:r>
              <a:rPr lang="ru-RU" sz="2800" dirty="0" smtClean="0"/>
              <a:t>радника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њихову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примену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Координира</a:t>
            </a:r>
            <a:r>
              <a:rPr lang="sr-Latn-CS" sz="2800" dirty="0" smtClean="0"/>
              <a:t> </a:t>
            </a:r>
            <a:r>
              <a:rPr lang="ru-RU" sz="2800" dirty="0" smtClean="0"/>
              <a:t>рад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</a:t>
            </a:r>
            <a:r>
              <a:rPr lang="ru-RU" sz="2800" dirty="0" smtClean="0"/>
              <a:t>Републике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37"/>
    </mc:Choice>
    <mc:Fallback xmlns="">
      <p:transition spd="slow" advTm="18737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РОКОВИ</a:t>
            </a:r>
            <a:r>
              <a:rPr lang="sr-Latn-CS" sz="4000" dirty="0" smtClean="0"/>
              <a:t> </a:t>
            </a:r>
            <a:r>
              <a:rPr lang="ru-RU" sz="4000" dirty="0" smtClean="0"/>
              <a:t>ЗА</a:t>
            </a:r>
            <a:r>
              <a:rPr lang="sr-Latn-CS" sz="4000" dirty="0" smtClean="0"/>
              <a:t> </a:t>
            </a:r>
            <a:r>
              <a:rPr lang="ru-RU" sz="4000" dirty="0" smtClean="0"/>
              <a:t>ПРИЈАВУ</a:t>
            </a:r>
            <a:r>
              <a:rPr lang="sr-Latn-CS" sz="4000" dirty="0" smtClean="0"/>
              <a:t> </a:t>
            </a:r>
            <a:r>
              <a:rPr lang="ru-RU" sz="4000" dirty="0" smtClean="0"/>
              <a:t>НЕЖЕЉЕНИХ</a:t>
            </a:r>
            <a:r>
              <a:rPr lang="sr-Latn-CS" sz="4000" dirty="0" smtClean="0"/>
              <a:t> </a:t>
            </a:r>
            <a:r>
              <a:rPr lang="ru-RU" sz="4000" dirty="0" smtClean="0"/>
              <a:t>ДЕЈСТАВА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143125"/>
            <a:ext cx="8065591" cy="3950171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СВЕ</a:t>
            </a:r>
            <a:r>
              <a:rPr lang="sr-Latn-CS" sz="2800" dirty="0" smtClean="0"/>
              <a:t> </a:t>
            </a:r>
            <a:r>
              <a:rPr lang="ru-RU" sz="2800" dirty="0" smtClean="0"/>
              <a:t>ОЗБИЉНЕ</a:t>
            </a:r>
            <a:r>
              <a:rPr lang="sr-Latn-CS" sz="2800" dirty="0" smtClean="0"/>
              <a:t> </a:t>
            </a:r>
            <a:r>
              <a:rPr lang="ru-RU" sz="2800" dirty="0" smtClean="0"/>
              <a:t>НЕЖЕЉЕНЕ</a:t>
            </a:r>
            <a:r>
              <a:rPr lang="sr-Latn-CS" sz="2800" dirty="0" smtClean="0"/>
              <a:t> </a:t>
            </a:r>
            <a:r>
              <a:rPr lang="ru-RU" sz="2800" dirty="0" smtClean="0"/>
              <a:t>ДОГАЂАЈЕ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ОКВИРУ</a:t>
            </a:r>
            <a:r>
              <a:rPr lang="sr-Latn-CS" sz="2800" dirty="0" smtClean="0"/>
              <a:t>  </a:t>
            </a:r>
            <a:r>
              <a:rPr lang="ru-RU" sz="2800" dirty="0" smtClean="0"/>
              <a:t>КЛИНИЧКОГ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ГЛАВНИ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</a:t>
            </a:r>
            <a:r>
              <a:rPr lang="sr-Latn-CS" sz="2800" dirty="0" smtClean="0"/>
              <a:t> </a:t>
            </a:r>
            <a:r>
              <a:rPr lang="ru-RU" sz="2800" dirty="0" smtClean="0"/>
              <a:t>ЈЕ</a:t>
            </a:r>
            <a:r>
              <a:rPr lang="sr-Latn-CS" sz="2800" dirty="0" smtClean="0"/>
              <a:t> </a:t>
            </a:r>
            <a:r>
              <a:rPr lang="ru-RU" sz="2800" dirty="0" smtClean="0"/>
              <a:t>ДУЖАН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ПРИЈАВИ</a:t>
            </a:r>
            <a:r>
              <a:rPr lang="sr-Latn-CS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ОДМАХ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ДЕШАВАЊУ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РОКУ</a:t>
            </a:r>
            <a:r>
              <a:rPr lang="sr-Latn-CS" sz="2800" dirty="0" smtClean="0"/>
              <a:t> </a:t>
            </a:r>
            <a:r>
              <a:rPr lang="ru-RU" sz="2800" dirty="0" smtClean="0"/>
              <a:t>од </a:t>
            </a:r>
            <a:r>
              <a:rPr lang="sr-Latn-CS" sz="2800" b="1" dirty="0" smtClean="0">
                <a:solidFill>
                  <a:srgbClr val="FF0000"/>
                </a:solidFill>
              </a:rPr>
              <a:t>7 </a:t>
            </a:r>
            <a:r>
              <a:rPr lang="ru-RU" sz="2800" b="1" dirty="0" smtClean="0">
                <a:solidFill>
                  <a:srgbClr val="FF0000"/>
                </a:solidFill>
              </a:rPr>
              <a:t>ДАНА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СЛУЧАЈУ</a:t>
            </a:r>
            <a:r>
              <a:rPr lang="sr-Latn-CS" sz="2800" dirty="0" smtClean="0"/>
              <a:t> </a:t>
            </a:r>
            <a:r>
              <a:rPr lang="ru-RU" sz="2800" dirty="0" smtClean="0"/>
              <a:t>СМРТНОГ</a:t>
            </a:r>
            <a:r>
              <a:rPr lang="sr-Latn-CS" sz="2800" dirty="0" smtClean="0"/>
              <a:t> </a:t>
            </a:r>
            <a:r>
              <a:rPr lang="ru-RU" sz="2800" dirty="0" smtClean="0"/>
              <a:t>ИСХОДА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УГРОЖЕНОГ</a:t>
            </a:r>
            <a:r>
              <a:rPr lang="sr-Latn-CS" sz="2800" dirty="0" smtClean="0"/>
              <a:t> </a:t>
            </a:r>
            <a:r>
              <a:rPr lang="ru-RU" sz="2800" dirty="0" smtClean="0"/>
              <a:t>ЖИВОТА</a:t>
            </a:r>
            <a:r>
              <a:rPr lang="sr-Latn-CS" sz="2800" dirty="0" smtClean="0"/>
              <a:t> </a:t>
            </a:r>
            <a:r>
              <a:rPr lang="ru-RU" sz="2800" dirty="0" smtClean="0"/>
              <a:t>ПАЦИЈЕНТА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466"/>
    </mc:Choice>
    <mc:Fallback xmlns="">
      <p:transition spd="slow" advTm="27466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РОКОВИ</a:t>
            </a:r>
            <a:r>
              <a:rPr lang="sr-Latn-CS" sz="4000" dirty="0" smtClean="0"/>
              <a:t> </a:t>
            </a:r>
            <a:r>
              <a:rPr lang="ru-RU" sz="4000" dirty="0" smtClean="0"/>
              <a:t>ЗА</a:t>
            </a:r>
            <a:r>
              <a:rPr lang="sr-Latn-CS" sz="4000" dirty="0" smtClean="0"/>
              <a:t> </a:t>
            </a:r>
            <a:r>
              <a:rPr lang="ru-RU" sz="4000" dirty="0" smtClean="0"/>
              <a:t>ПРИЈАВУ</a:t>
            </a:r>
            <a:r>
              <a:rPr lang="sr-Latn-CS" sz="4000" dirty="0" smtClean="0"/>
              <a:t> </a:t>
            </a:r>
            <a:r>
              <a:rPr lang="ru-RU" sz="4000" dirty="0" smtClean="0"/>
              <a:t>НЕЖЕЉЕНИХ</a:t>
            </a:r>
            <a:r>
              <a:rPr lang="sr-Latn-CS" sz="4000" dirty="0" smtClean="0"/>
              <a:t> </a:t>
            </a:r>
            <a:r>
              <a:rPr lang="ru-RU" sz="4000" dirty="0" smtClean="0"/>
              <a:t>ДЕЈСТАВА</a:t>
            </a:r>
            <a:endParaRPr lang="en-US" sz="4000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8263"/>
            <a:ext cx="8229600" cy="2692945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marL="0" indent="0" eaLnBrk="1" hangingPunct="1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ЈЕДНОМ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ГОДИШЊЕ</a:t>
            </a:r>
            <a:r>
              <a:rPr lang="sr-Latn-CS" sz="2800" dirty="0" smtClean="0">
                <a:solidFill>
                  <a:srgbClr val="FF0000"/>
                </a:solidFill>
              </a:rPr>
              <a:t>  </a:t>
            </a:r>
            <a:r>
              <a:rPr lang="ru-RU" sz="2800" dirty="0" smtClean="0"/>
              <a:t>СЕ</a:t>
            </a:r>
            <a:r>
              <a:rPr lang="sr-Latn-CS" sz="2800" dirty="0" smtClean="0"/>
              <a:t> </a:t>
            </a:r>
            <a:r>
              <a:rPr lang="ru-RU" sz="2800" dirty="0" smtClean="0"/>
              <a:t>ДОСТАВЉА</a:t>
            </a:r>
            <a:r>
              <a:rPr lang="sr-Latn-CS" sz="2800" dirty="0" smtClean="0"/>
              <a:t> </a:t>
            </a:r>
            <a:r>
              <a:rPr lang="ru-RU" sz="2800" dirty="0" smtClean="0"/>
              <a:t>ПРОЦЕНА</a:t>
            </a:r>
            <a:r>
              <a:rPr lang="sr-Latn-CS" sz="2800" dirty="0" smtClean="0"/>
              <a:t> </a:t>
            </a:r>
            <a:r>
              <a:rPr lang="ru-RU" sz="2800" dirty="0" smtClean="0"/>
              <a:t>БЕЗБЕДНОСТИ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ЛЕКА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ОСНОВУ</a:t>
            </a:r>
            <a:r>
              <a:rPr lang="sr-Latn-CS" sz="2800" dirty="0" smtClean="0"/>
              <a:t> </a:t>
            </a:r>
            <a:r>
              <a:rPr lang="ru-RU" sz="2800" dirty="0" smtClean="0"/>
              <a:t>ПОДАТАКА</a:t>
            </a:r>
            <a:r>
              <a:rPr lang="sr-Latn-CS" sz="2800" dirty="0" smtClean="0"/>
              <a:t> </a:t>
            </a:r>
            <a:r>
              <a:rPr lang="ru-RU" sz="2800" dirty="0" smtClean="0"/>
              <a:t>ИЗ</a:t>
            </a:r>
            <a:r>
              <a:rPr lang="sr-Latn-CS" sz="2800" dirty="0" smtClean="0"/>
              <a:t> </a:t>
            </a:r>
            <a:r>
              <a:rPr lang="ru-RU" sz="2800" dirty="0" smtClean="0"/>
              <a:t>ЦЕЛОГ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КЛИНИЧНКОГ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32"/>
    </mc:Choice>
    <mc:Fallback xmlns="">
      <p:transition spd="slow" advTm="13732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РОКОВИ</a:t>
            </a:r>
            <a:r>
              <a:rPr lang="sr-Latn-CS" sz="4000" dirty="0" smtClean="0"/>
              <a:t> </a:t>
            </a:r>
            <a:r>
              <a:rPr lang="ru-RU" sz="4000" dirty="0" smtClean="0"/>
              <a:t>ЗА</a:t>
            </a:r>
            <a:r>
              <a:rPr lang="sr-Latn-CS" sz="4000" dirty="0" smtClean="0"/>
              <a:t> </a:t>
            </a:r>
            <a:r>
              <a:rPr lang="ru-RU" sz="4000" dirty="0" smtClean="0"/>
              <a:t>ПРИЈАВУ</a:t>
            </a:r>
            <a:r>
              <a:rPr lang="sr-Latn-CS" sz="4000" dirty="0" smtClean="0"/>
              <a:t> </a:t>
            </a:r>
            <a:r>
              <a:rPr lang="ru-RU" sz="4000" dirty="0" smtClean="0"/>
              <a:t>НЕЖЕЉЕНИХ</a:t>
            </a:r>
            <a:r>
              <a:rPr lang="sr-Latn-CS" sz="4000" dirty="0" smtClean="0"/>
              <a:t> </a:t>
            </a:r>
            <a:r>
              <a:rPr lang="ru-RU" sz="4000" dirty="0" smtClean="0"/>
              <a:t>ДЕЈСТАВА</a:t>
            </a:r>
            <a:endParaRPr lang="en-US" sz="4000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49500"/>
            <a:ext cx="8291513" cy="4031828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solidFill>
                  <a:srgbClr val="FF0000"/>
                </a:solidFill>
              </a:rPr>
              <a:t>Свака</a:t>
            </a:r>
            <a:r>
              <a:rPr lang="sr-Latn-CS" sz="2800" b="1" dirty="0" smtClean="0">
                <a:solidFill>
                  <a:srgbClr val="FF0000"/>
                </a:solidFill>
              </a:rPr>
              <a:t> 3 </a:t>
            </a:r>
            <a:r>
              <a:rPr lang="ru-RU" sz="2800" b="1" dirty="0" smtClean="0">
                <a:solidFill>
                  <a:srgbClr val="FF0000"/>
                </a:solidFill>
              </a:rPr>
              <a:t>месеца</a:t>
            </a:r>
            <a:r>
              <a:rPr lang="sr-Latn-C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главни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истраживачи</a:t>
            </a:r>
            <a:r>
              <a:rPr lang="sr-Latn-CS" sz="2800" dirty="0" smtClean="0"/>
              <a:t> </a:t>
            </a:r>
            <a:r>
              <a:rPr lang="ru-RU" sz="2800" dirty="0" smtClean="0"/>
              <a:t>су</a:t>
            </a:r>
            <a:r>
              <a:rPr lang="sr-Latn-CS" sz="2800" dirty="0" smtClean="0"/>
              <a:t> </a:t>
            </a:r>
            <a:r>
              <a:rPr lang="ru-RU" sz="2800" dirty="0" smtClean="0"/>
              <a:t>дужни</a:t>
            </a:r>
            <a:r>
              <a:rPr lang="sr-Latn-CS" sz="2800" dirty="0" smtClean="0"/>
              <a:t> </a:t>
            </a:r>
            <a:r>
              <a:rPr lang="ru-RU" sz="2800" dirty="0" smtClean="0"/>
              <a:t>да</a:t>
            </a:r>
            <a:r>
              <a:rPr lang="sr-Latn-CS" sz="2800" dirty="0" smtClean="0"/>
              <a:t> </a:t>
            </a:r>
            <a:r>
              <a:rPr lang="ru-RU" sz="2800" dirty="0" smtClean="0"/>
              <a:t>доставе</a:t>
            </a:r>
            <a:r>
              <a:rPr lang="sr-Latn-CS" sz="2800" dirty="0" smtClean="0"/>
              <a:t>  </a:t>
            </a:r>
            <a:r>
              <a:rPr lang="ru-RU" sz="2800" dirty="0" smtClean="0"/>
              <a:t>сва</a:t>
            </a:r>
            <a:r>
              <a:rPr lang="sr-Latn-CS" sz="2800" dirty="0" smtClean="0"/>
              <a:t> </a:t>
            </a:r>
            <a:r>
              <a:rPr lang="ru-RU" sz="2800" dirty="0" smtClean="0"/>
              <a:t>одступања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</a:t>
            </a:r>
            <a:r>
              <a:rPr lang="ru-RU" sz="2800" dirty="0" smtClean="0"/>
              <a:t>кл</a:t>
            </a:r>
            <a:r>
              <a:rPr lang="sr-Latn-CS" sz="2800" dirty="0" smtClean="0"/>
              <a:t>. </a:t>
            </a:r>
            <a:r>
              <a:rPr lang="ru-RU" sz="2800" dirty="0" smtClean="0"/>
              <a:t>испитивања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800" b="1" dirty="0" smtClean="0"/>
              <a:t>...</a:t>
            </a:r>
            <a:r>
              <a:rPr lang="ru-RU" sz="2800" b="1" dirty="0" smtClean="0">
                <a:solidFill>
                  <a:srgbClr val="FF0000"/>
                </a:solidFill>
              </a:rPr>
              <a:t>Хитно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одступањима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променама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протокола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циљу</a:t>
            </a:r>
            <a:r>
              <a:rPr lang="sr-Latn-CS" sz="2800" dirty="0" smtClean="0"/>
              <a:t> </a:t>
            </a:r>
            <a:r>
              <a:rPr lang="ru-RU" sz="2800" dirty="0" smtClean="0"/>
              <a:t>елиминације</a:t>
            </a:r>
            <a:r>
              <a:rPr lang="sr-Latn-CS" sz="2800" dirty="0" smtClean="0"/>
              <a:t> </a:t>
            </a:r>
            <a:r>
              <a:rPr lang="ru-RU" sz="2800" dirty="0" smtClean="0"/>
              <a:t>непосредне</a:t>
            </a:r>
            <a:r>
              <a:rPr lang="sr-Latn-CS" sz="2800" dirty="0" smtClean="0"/>
              <a:t> </a:t>
            </a:r>
            <a:r>
              <a:rPr lang="ru-RU" sz="2800" dirty="0" smtClean="0"/>
              <a:t>опасности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испитанике</a:t>
            </a:r>
            <a:r>
              <a:rPr lang="sr-Latn-CS" sz="2800" dirty="0" smtClean="0"/>
              <a:t>,</a:t>
            </a:r>
            <a:r>
              <a:rPr lang="ru-RU" sz="2800" dirty="0" smtClean="0"/>
              <a:t>односно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променама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повећавају</a:t>
            </a:r>
            <a:r>
              <a:rPr lang="sr-Latn-CS" sz="2800" dirty="0" smtClean="0"/>
              <a:t> </a:t>
            </a:r>
            <a:r>
              <a:rPr lang="ru-RU" sz="2800" dirty="0" smtClean="0"/>
              <a:t>ризик</a:t>
            </a:r>
            <a:r>
              <a:rPr lang="sr-Latn-CS" sz="2800" dirty="0" smtClean="0"/>
              <a:t> </a:t>
            </a:r>
            <a:r>
              <a:rPr lang="ru-RU" sz="2800" dirty="0" smtClean="0"/>
              <a:t>по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испитанике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614"/>
    </mc:Choice>
    <mc:Fallback xmlns="">
      <p:transition spd="slow" advTm="18614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bg1"/>
                </a:solidFill>
              </a:rPr>
              <a:t>ОДЛУКА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ЕТИЧКОГ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ОДБОРА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51038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Одбацивање</a:t>
            </a:r>
            <a:r>
              <a:rPr lang="sr-Latn-CS" sz="2800" dirty="0" smtClean="0"/>
              <a:t> </a:t>
            </a:r>
            <a:r>
              <a:rPr lang="ru-RU" sz="2800" dirty="0" smtClean="0"/>
              <a:t>захтева</a:t>
            </a:r>
            <a:r>
              <a:rPr lang="sr-Latn-C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неуредног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непотпуног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Повољно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/ </a:t>
            </a:r>
            <a:r>
              <a:rPr lang="ru-RU" sz="2800" dirty="0" smtClean="0"/>
              <a:t>одобрење</a:t>
            </a:r>
            <a:endParaRPr lang="sr-Latn-CS" sz="2800" dirty="0" smtClean="0"/>
          </a:p>
          <a:p>
            <a:pPr eaLnBrk="1" hangingPunct="1"/>
            <a:r>
              <a:rPr lang="ru-RU" sz="2800" dirty="0" smtClean="0"/>
              <a:t>Неопходна</a:t>
            </a:r>
            <a:r>
              <a:rPr lang="sr-Latn-CS" sz="2800" dirty="0" smtClean="0"/>
              <a:t> </a:t>
            </a:r>
            <a:r>
              <a:rPr lang="ru-RU" sz="2800" dirty="0" smtClean="0"/>
              <a:t>модификација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endParaRPr lang="sr-Latn-CS" sz="2800" dirty="0"/>
          </a:p>
          <a:p>
            <a:pPr eaLnBrk="1" hangingPunct="1"/>
            <a:r>
              <a:rPr lang="ru-RU" sz="2800" dirty="0"/>
              <a:t>Одбијање</a:t>
            </a:r>
            <a:r>
              <a:rPr lang="sr-Latn-CS" sz="2800" dirty="0"/>
              <a:t> </a:t>
            </a:r>
            <a:r>
              <a:rPr lang="ru-RU" sz="2800" dirty="0" smtClean="0"/>
              <a:t>захтева </a:t>
            </a:r>
            <a:r>
              <a:rPr lang="sr-Latn-CS" sz="2800" dirty="0" smtClean="0"/>
              <a:t>/</a:t>
            </a:r>
            <a:r>
              <a:rPr lang="ru-RU" sz="2800" dirty="0"/>
              <a:t>негативно</a:t>
            </a:r>
            <a:r>
              <a:rPr lang="sr-Latn-CS" sz="2800" dirty="0"/>
              <a:t> </a:t>
            </a:r>
            <a:r>
              <a:rPr lang="ru-RU" sz="2800" dirty="0"/>
              <a:t>мишљење</a:t>
            </a:r>
            <a:endParaRPr lang="sr-Latn-CS" sz="2800" dirty="0"/>
          </a:p>
          <a:p>
            <a:pPr eaLnBrk="1" hangingPunct="1"/>
            <a:r>
              <a:rPr lang="ru-RU" sz="2800" dirty="0"/>
              <a:t>Трајно</a:t>
            </a:r>
            <a:r>
              <a:rPr lang="sr-Latn-CS" sz="2800" dirty="0"/>
              <a:t> </a:t>
            </a:r>
            <a:r>
              <a:rPr lang="ru-RU" sz="2800" dirty="0"/>
              <a:t>или</a:t>
            </a:r>
            <a:r>
              <a:rPr lang="sr-Latn-CS" sz="2800" dirty="0"/>
              <a:t> </a:t>
            </a:r>
            <a:r>
              <a:rPr lang="ru-RU" sz="2800" dirty="0"/>
              <a:t>привремено</a:t>
            </a:r>
            <a:r>
              <a:rPr lang="sr-Latn-CS" sz="2800" dirty="0"/>
              <a:t> </a:t>
            </a:r>
            <a:r>
              <a:rPr lang="ru-RU" sz="2800" dirty="0"/>
              <a:t>стављање</a:t>
            </a:r>
            <a:r>
              <a:rPr lang="sr-Latn-CS" sz="2800" dirty="0"/>
              <a:t> </a:t>
            </a:r>
            <a:r>
              <a:rPr lang="ru-RU" sz="2800" dirty="0"/>
              <a:t>ван</a:t>
            </a:r>
            <a:r>
              <a:rPr lang="sr-Latn-CS" sz="2800" dirty="0"/>
              <a:t> </a:t>
            </a:r>
            <a:r>
              <a:rPr lang="ru-RU" sz="2800" dirty="0"/>
              <a:t>снаге</a:t>
            </a:r>
            <a:r>
              <a:rPr lang="sr-Latn-CS" sz="2800" dirty="0"/>
              <a:t> </a:t>
            </a:r>
            <a:r>
              <a:rPr lang="ru-RU" sz="2800" dirty="0"/>
              <a:t>неке</a:t>
            </a:r>
            <a:r>
              <a:rPr lang="sr-Latn-CS" sz="2800" dirty="0"/>
              <a:t> </a:t>
            </a:r>
            <a:r>
              <a:rPr lang="ru-RU" sz="2800" dirty="0"/>
              <a:t>раније</a:t>
            </a:r>
            <a:r>
              <a:rPr lang="sr-Latn-CS" sz="2800" dirty="0"/>
              <a:t> </a:t>
            </a:r>
            <a:r>
              <a:rPr lang="ru-RU" sz="2800" dirty="0"/>
              <a:t>донете</a:t>
            </a:r>
            <a:r>
              <a:rPr lang="sr-Latn-CS" sz="2800" dirty="0"/>
              <a:t> </a:t>
            </a:r>
            <a:r>
              <a:rPr lang="ru-RU" sz="2800" dirty="0"/>
              <a:t>одлуке</a:t>
            </a:r>
            <a:r>
              <a:rPr lang="sr-Latn-CS" sz="2800" dirty="0"/>
              <a:t> </a:t>
            </a:r>
            <a:r>
              <a:rPr lang="ru-RU" sz="2800" dirty="0"/>
              <a:t>у</a:t>
            </a:r>
            <a:r>
              <a:rPr lang="sr-Latn-CS" sz="2800" dirty="0"/>
              <a:t> </a:t>
            </a:r>
            <a:r>
              <a:rPr lang="ru-RU" sz="2800" dirty="0" smtClean="0"/>
              <a:t>поступку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981"/>
    </mc:Choice>
    <mc:Fallback xmlns="">
      <p:transition spd="slow" advTm="48981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bg1"/>
                </a:solidFill>
              </a:rPr>
              <a:t>ОДЛУКА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ЕТИЧКОГ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ОДБОРА</a:t>
            </a:r>
            <a:r>
              <a:rPr lang="sr-Latn-CS" sz="4000" dirty="0" smtClean="0">
                <a:solidFill>
                  <a:schemeClr val="bg1"/>
                </a:solidFill>
              </a:rPr>
              <a:t> 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593975"/>
            <a:ext cx="8686800" cy="342731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ru-RU" sz="2800" dirty="0" smtClean="0"/>
              <a:t>    </a:t>
            </a:r>
          </a:p>
          <a:p>
            <a:pPr marL="0" indent="0" eaLnBrk="1" hangingPunct="1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</a:t>
            </a:r>
            <a:r>
              <a:rPr lang="ru-RU" sz="2800" b="1" dirty="0" smtClean="0">
                <a:solidFill>
                  <a:srgbClr val="FF0000"/>
                </a:solidFill>
              </a:rPr>
              <a:t>РОК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за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ДОНОШЕЊЕ</a:t>
            </a:r>
            <a:r>
              <a:rPr lang="sr-Latn-CS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ОДЛУКЕ</a:t>
            </a:r>
            <a:r>
              <a:rPr lang="sr-Cyrl-RS" sz="2800" b="1" dirty="0" smtClean="0">
                <a:solidFill>
                  <a:srgbClr val="FF0000"/>
                </a:solidFill>
              </a:rPr>
              <a:t> 60 дана </a:t>
            </a:r>
            <a:endParaRPr lang="sr-Latn-CS" sz="2800" b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sr-Latn-CS" sz="2800" b="1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sr-Latn-CS" sz="2800" dirty="0" smtClean="0"/>
              <a:t>     - </a:t>
            </a:r>
            <a:r>
              <a:rPr lang="ru-RU" sz="2800" dirty="0" smtClean="0"/>
              <a:t>један</a:t>
            </a:r>
            <a:r>
              <a:rPr lang="sr-Latn-CS" sz="2800" dirty="0" smtClean="0"/>
              <a:t> </a:t>
            </a:r>
            <a:r>
              <a:rPr lang="ru-RU" sz="2800" dirty="0" smtClean="0"/>
              <a:t>захтев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додатне</a:t>
            </a:r>
            <a:r>
              <a:rPr lang="sr-Latn-CS" sz="2800" dirty="0" smtClean="0"/>
              <a:t> </a:t>
            </a:r>
            <a:r>
              <a:rPr lang="ru-RU" sz="2800" dirty="0" smtClean="0"/>
              <a:t>информације</a:t>
            </a:r>
            <a:endParaRPr lang="sr-Latn-CS" sz="2800" dirty="0" smtClean="0"/>
          </a:p>
          <a:p>
            <a:pPr eaLnBrk="1" hangingPunct="1">
              <a:buFontTx/>
              <a:buNone/>
            </a:pPr>
            <a:r>
              <a:rPr lang="sr-Latn-CS" sz="2800" dirty="0" smtClean="0"/>
              <a:t>     - </a:t>
            </a:r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одобрену</a:t>
            </a:r>
            <a:r>
              <a:rPr lang="sr-Latn-CS" sz="2800" dirty="0" smtClean="0"/>
              <a:t> </a:t>
            </a:r>
            <a:r>
              <a:rPr lang="ru-RU" sz="2800" dirty="0" smtClean="0"/>
              <a:t>или</a:t>
            </a:r>
            <a:r>
              <a:rPr lang="sr-Latn-CS" sz="2800" dirty="0" smtClean="0"/>
              <a:t> </a:t>
            </a:r>
            <a:r>
              <a:rPr lang="ru-RU" sz="2800" dirty="0" smtClean="0"/>
              <a:t>одбијању</a:t>
            </a:r>
            <a:endParaRPr lang="sr-Latn-CS" sz="2800" dirty="0" smtClean="0"/>
          </a:p>
          <a:p>
            <a:pPr eaLnBrk="1" hangingPunct="1">
              <a:buFontTx/>
              <a:buNone/>
            </a:pPr>
            <a:r>
              <a:rPr lang="sr-Latn-CS" sz="2800" dirty="0" smtClean="0"/>
              <a:t>     - </a:t>
            </a:r>
            <a:r>
              <a:rPr lang="ru-RU" sz="2800" dirty="0" smtClean="0"/>
              <a:t>обавештење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значајним</a:t>
            </a:r>
            <a:r>
              <a:rPr lang="sr-Latn-CS" sz="2800" dirty="0" smtClean="0"/>
              <a:t> </a:t>
            </a:r>
            <a:r>
              <a:rPr lang="ru-RU" sz="2800" dirty="0" smtClean="0"/>
              <a:t>амандманима</a:t>
            </a:r>
            <a:r>
              <a:rPr lang="sr-Latn-CS" dirty="0" smtClean="0"/>
              <a:t> </a:t>
            </a: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18"/>
    </mc:Choice>
    <mc:Fallback xmlns="">
      <p:transition spd="slow" advTm="15618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tx1">
              <a:lumMod val="75000"/>
              <a:lumOff val="25000"/>
            </a:schemeClr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sr-Latn-CS" sz="4000" dirty="0" smtClean="0">
                <a:solidFill>
                  <a:schemeClr val="bg1"/>
                </a:solidFill>
              </a:rPr>
              <a:t>O</a:t>
            </a:r>
            <a:r>
              <a:rPr lang="sr-Cyrl-RS" sz="4000" dirty="0" smtClean="0">
                <a:solidFill>
                  <a:schemeClr val="bg1"/>
                </a:solidFill>
              </a:rPr>
              <a:t>ДЛУКА ЕТИЧКОГ ОДБОРА</a:t>
            </a:r>
            <a:endParaRPr lang="en-US" sz="4000" dirty="0" smtClean="0">
              <a:solidFill>
                <a:schemeClr val="bg1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927225"/>
            <a:ext cx="8229600" cy="452596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RS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RS" sz="2800" dirty="0" smtClean="0"/>
              <a:t>РОК</a:t>
            </a:r>
            <a:r>
              <a:rPr lang="sr-Latn-CS" sz="2800" dirty="0" smtClean="0"/>
              <a:t> 35 </a:t>
            </a:r>
            <a:r>
              <a:rPr lang="sr-Cyrl-RS" sz="2800" dirty="0" smtClean="0"/>
              <a:t>дана за РЕВИЗИЈУ АМАНДМАНА </a:t>
            </a:r>
            <a:r>
              <a:rPr lang="sr-Latn-CS" sz="2800" dirty="0" smtClean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sr-Cyrl-RS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sr-Cyrl-RS" sz="2800" b="1" dirty="0" smtClean="0">
                <a:solidFill>
                  <a:srgbClr val="FF0000"/>
                </a:solidFill>
              </a:rPr>
              <a:t>ПРОДУЖЕНИ РОК </a:t>
            </a:r>
            <a:r>
              <a:rPr lang="sr-Latn-CS" sz="2800" dirty="0" smtClean="0"/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Cyrl-RS" sz="2800" dirty="0" smtClean="0"/>
              <a:t>- генетска терапија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/>
              <a:t>- </a:t>
            </a:r>
            <a:r>
              <a:rPr lang="sr-Cyrl-RS" sz="2800" dirty="0" smtClean="0"/>
              <a:t>соматска ћелијска терапија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/>
              <a:t>- </a:t>
            </a:r>
            <a:r>
              <a:rPr lang="sr-Cyrl-RS" sz="2800" dirty="0" smtClean="0"/>
              <a:t>генетски модификовани организми </a:t>
            </a:r>
            <a:endParaRPr lang="sr-Latn-C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800" dirty="0" smtClean="0"/>
              <a:t>- </a:t>
            </a:r>
            <a:r>
              <a:rPr lang="sr-Cyrl-RS" sz="2800" dirty="0" smtClean="0"/>
              <a:t>студије генетске ћелијске терапије 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33"/>
    </mc:Choice>
    <mc:Fallback xmlns="">
      <p:transition spd="slow" advTm="1833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392362"/>
            <a:ext cx="8208590" cy="3484909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dirty="0" smtClean="0"/>
          </a:p>
          <a:p>
            <a:pPr marL="0" indent="0" eaLnBrk="1" hangingPunct="1">
              <a:buNone/>
            </a:pPr>
            <a:r>
              <a:rPr lang="ru-RU" sz="2800" dirty="0" smtClean="0"/>
              <a:t>Одлучује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даје</a:t>
            </a:r>
            <a:r>
              <a:rPr lang="sr-Latn-CS" sz="2800" dirty="0" smtClean="0"/>
              <a:t> </a:t>
            </a:r>
            <a:r>
              <a:rPr lang="ru-RU" sz="2800" dirty="0" smtClean="0"/>
              <a:t>мишљење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спорним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питањима</a:t>
            </a:r>
            <a:r>
              <a:rPr lang="sr-Latn-CS" sz="2800" dirty="0" smtClean="0"/>
              <a:t> </a:t>
            </a:r>
            <a:r>
              <a:rPr lang="ru-RU" sz="2800" dirty="0" smtClean="0"/>
              <a:t>од</a:t>
            </a:r>
            <a:r>
              <a:rPr lang="sr-Latn-CS" sz="2800" dirty="0" smtClean="0"/>
              <a:t> </a:t>
            </a:r>
            <a:r>
              <a:rPr lang="ru-RU" sz="2800" dirty="0" smtClean="0"/>
              <a:t>значаја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,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огледа</a:t>
            </a:r>
            <a:r>
              <a:rPr lang="sr-Latn-C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/>
              <a:t>Р</a:t>
            </a:r>
            <a:r>
              <a:rPr lang="ru-RU" sz="2800" dirty="0" smtClean="0"/>
              <a:t>епублици</a:t>
            </a:r>
          </a:p>
          <a:p>
            <a:pPr marL="0" indent="0" eaLnBrk="1" hangingPunct="1">
              <a:buNone/>
            </a:pP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66"/>
    </mc:Choice>
    <mc:Fallback xmlns="">
      <p:transition spd="slow" advTm="1156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41588"/>
            <a:ext cx="8229600" cy="309721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endParaRPr lang="ru-RU" sz="2800" dirty="0" smtClean="0"/>
          </a:p>
          <a:p>
            <a:pPr marL="0" indent="0" eaLnBrk="1" hangingPunct="1">
              <a:buNone/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поступком</a:t>
            </a:r>
            <a:r>
              <a:rPr lang="sr-Latn-CS" sz="2800" dirty="0" smtClean="0"/>
              <a:t> </a:t>
            </a:r>
            <a:r>
              <a:rPr lang="ru-RU" sz="2800" dirty="0" smtClean="0"/>
              <a:t>узимања</a:t>
            </a:r>
            <a:r>
              <a:rPr lang="sr-Latn-CS" sz="2800" dirty="0" smtClean="0"/>
              <a:t> </a:t>
            </a:r>
            <a:r>
              <a:rPr lang="ru-RU" sz="2800" dirty="0" smtClean="0"/>
              <a:t>делова</a:t>
            </a:r>
            <a:r>
              <a:rPr lang="sr-Latn-CS" sz="2800" dirty="0" smtClean="0"/>
              <a:t> </a:t>
            </a:r>
            <a:r>
              <a:rPr lang="ru-RU" sz="2800" dirty="0" smtClean="0"/>
              <a:t>људског</a:t>
            </a:r>
            <a:r>
              <a:rPr lang="sr-Latn-CS" sz="2800" dirty="0" smtClean="0"/>
              <a:t> </a:t>
            </a:r>
            <a:r>
              <a:rPr lang="ru-RU" sz="2800" dirty="0" smtClean="0"/>
              <a:t>тела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наставне</a:t>
            </a:r>
            <a:r>
              <a:rPr lang="sr-Latn-CS" sz="2800" dirty="0" smtClean="0"/>
              <a:t> </a:t>
            </a:r>
            <a:r>
              <a:rPr lang="ru-RU" sz="2800" dirty="0" smtClean="0"/>
              <a:t>сврхе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</a:t>
            </a:r>
            <a:r>
              <a:rPr lang="ru-RU" sz="2800" dirty="0" smtClean="0"/>
              <a:t>Републике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  <a:endParaRPr lang="sr-Latn-C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51"/>
    </mc:Choice>
    <mc:Fallback xmlns="">
      <p:transition spd="slow" advTm="1035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41588"/>
            <a:ext cx="8229600" cy="317341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ru-RU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одлука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разматра</a:t>
            </a:r>
            <a:r>
              <a:rPr lang="sr-Latn-CS" sz="2800" dirty="0" smtClean="0"/>
              <a:t> </a:t>
            </a:r>
            <a:r>
              <a:rPr lang="ru-RU" sz="2800" dirty="0" smtClean="0"/>
              <a:t>стручна</a:t>
            </a:r>
            <a:r>
              <a:rPr lang="sr-Latn-CS" sz="2800" dirty="0" smtClean="0"/>
              <a:t> </a:t>
            </a:r>
            <a:r>
              <a:rPr lang="ru-RU" sz="2800" dirty="0" smtClean="0"/>
              <a:t>питања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вези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применом</a:t>
            </a:r>
            <a:r>
              <a:rPr lang="sr-Latn-CS" sz="2800" dirty="0" smtClean="0"/>
              <a:t> </a:t>
            </a:r>
            <a:r>
              <a:rPr lang="ru-RU" sz="2800" dirty="0" smtClean="0"/>
              <a:t>мера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лечење</a:t>
            </a:r>
            <a:r>
              <a:rPr lang="sr-Latn-CS" sz="2800" dirty="0" smtClean="0"/>
              <a:t> </a:t>
            </a:r>
            <a:r>
              <a:rPr lang="ru-RU" sz="2800" dirty="0" smtClean="0"/>
              <a:t>неплодности</a:t>
            </a:r>
            <a:r>
              <a:rPr lang="sr-Latn-CS" sz="2800" dirty="0" smtClean="0"/>
              <a:t> </a:t>
            </a:r>
            <a:r>
              <a:rPr lang="ru-RU" sz="2800" dirty="0" smtClean="0"/>
              <a:t>поступцима</a:t>
            </a:r>
            <a:r>
              <a:rPr lang="sr-Latn-CS" sz="2800" dirty="0" smtClean="0"/>
              <a:t>  </a:t>
            </a:r>
            <a:r>
              <a:rPr lang="ru-RU" sz="2800" dirty="0" smtClean="0"/>
              <a:t>биомедицински</a:t>
            </a:r>
            <a:r>
              <a:rPr lang="sr-Latn-CS" sz="2800" dirty="0" smtClean="0"/>
              <a:t> </a:t>
            </a:r>
            <a:r>
              <a:rPr lang="ru-RU" sz="2800" dirty="0" smtClean="0"/>
              <a:t>потпомогнутим</a:t>
            </a:r>
            <a:r>
              <a:rPr lang="sr-Latn-CS" sz="2800" dirty="0" smtClean="0"/>
              <a:t> </a:t>
            </a:r>
            <a:r>
              <a:rPr lang="ru-RU" sz="2800" dirty="0" smtClean="0"/>
              <a:t>оплођењем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</a:t>
            </a:r>
            <a:r>
              <a:rPr lang="ru-RU" sz="2800" dirty="0"/>
              <a:t>Р</a:t>
            </a:r>
            <a:r>
              <a:rPr lang="ru-RU" sz="2800" dirty="0" smtClean="0"/>
              <a:t>епублике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складу</a:t>
            </a:r>
            <a:r>
              <a:rPr lang="sr-Latn-CS" sz="2800" dirty="0" smtClean="0"/>
              <a:t> </a:t>
            </a:r>
            <a:r>
              <a:rPr lang="ru-RU" sz="2800" dirty="0" smtClean="0"/>
              <a:t>са</a:t>
            </a:r>
            <a:r>
              <a:rPr lang="sr-Latn-CS" sz="2800" dirty="0" smtClean="0"/>
              <a:t> </a:t>
            </a:r>
            <a:r>
              <a:rPr lang="ru-RU" sz="2800" dirty="0" smtClean="0"/>
              <a:t>законом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2"/>
    </mc:Choice>
    <mc:Fallback xmlns="">
      <p:transition spd="slow" advTm="982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СРБИЈЕ</a:t>
            </a:r>
            <a:endParaRPr lang="en-US" sz="4000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481263"/>
            <a:ext cx="8219256" cy="3612033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ru-RU" sz="2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/>
              <a:t>Подноси</a:t>
            </a:r>
            <a:r>
              <a:rPr lang="sr-Latn-CS" sz="2800" dirty="0" smtClean="0"/>
              <a:t> </a:t>
            </a:r>
            <a:r>
              <a:rPr lang="ru-RU" sz="2800" dirty="0" smtClean="0"/>
              <a:t>годишњи</a:t>
            </a:r>
            <a:r>
              <a:rPr lang="sr-Latn-CS" sz="2800" dirty="0" smtClean="0"/>
              <a:t> </a:t>
            </a:r>
            <a:r>
              <a:rPr lang="ru-RU" sz="2800" dirty="0" smtClean="0"/>
              <a:t>извештај</a:t>
            </a:r>
            <a:r>
              <a:rPr lang="sr-Latn-CS" sz="2800" dirty="0" smtClean="0"/>
              <a:t> </a:t>
            </a:r>
            <a:r>
              <a:rPr lang="ru-RU" sz="2800" dirty="0" smtClean="0"/>
              <a:t>Министраству здравља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спровођењу</a:t>
            </a:r>
            <a:r>
              <a:rPr lang="sr-Latn-CS" sz="2800" dirty="0" smtClean="0"/>
              <a:t> 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територији</a:t>
            </a:r>
            <a:r>
              <a:rPr lang="sr-Latn-CS" sz="2800" dirty="0" smtClean="0"/>
              <a:t>  </a:t>
            </a:r>
            <a:r>
              <a:rPr lang="ru-RU" sz="2800" dirty="0"/>
              <a:t>Р</a:t>
            </a:r>
            <a:r>
              <a:rPr lang="ru-RU" sz="2800" dirty="0" smtClean="0"/>
              <a:t>епублике</a:t>
            </a:r>
            <a:r>
              <a:rPr lang="sr-Latn-C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уоченим</a:t>
            </a:r>
            <a:r>
              <a:rPr lang="sr-Latn-CS" sz="2800" dirty="0" smtClean="0"/>
              <a:t> </a:t>
            </a:r>
            <a:r>
              <a:rPr lang="ru-RU" sz="2800" dirty="0" smtClean="0"/>
              <a:t>проблемима</a:t>
            </a:r>
            <a:r>
              <a:rPr lang="sr-Latn-CS" sz="2800" dirty="0" smtClean="0"/>
              <a:t>,</a:t>
            </a:r>
            <a:r>
              <a:rPr lang="ru-RU" sz="2800" dirty="0" smtClean="0"/>
              <a:t>недостацима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примедбама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рад</a:t>
            </a:r>
            <a:r>
              <a:rPr lang="sr-Latn-CS" sz="2800" dirty="0" smtClean="0"/>
              <a:t> </a:t>
            </a:r>
            <a:r>
              <a:rPr lang="ru-RU" sz="2800" dirty="0" smtClean="0"/>
              <a:t>ЕО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здравственим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установама</a:t>
            </a:r>
            <a:r>
              <a:rPr lang="sr-Latn-CS" sz="2800" dirty="0" smtClean="0"/>
              <a:t> 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54"/>
    </mc:Choice>
    <mc:Fallback xmlns="">
      <p:transition spd="slow" advTm="1775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ЕТИЧКИ</a:t>
            </a:r>
            <a:r>
              <a:rPr lang="sr-Latn-CS" sz="4000" dirty="0" smtClean="0"/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ОДБОР</a:t>
            </a:r>
            <a:r>
              <a:rPr lang="sr-Latn-CS" sz="4000" dirty="0" smtClean="0"/>
              <a:t> </a:t>
            </a:r>
            <a:r>
              <a:rPr lang="ru-RU" sz="4000" dirty="0" smtClean="0"/>
              <a:t>ЗДРАВСТВЕНЕ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УСТАНОВЕ...</a:t>
            </a:r>
            <a:endParaRPr 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7374"/>
            <a:ext cx="8229600" cy="4525962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ru-RU" sz="2800" dirty="0" smtClean="0"/>
              <a:t>...стручно</a:t>
            </a:r>
            <a:r>
              <a:rPr lang="sr-Latn-CS" sz="2800" dirty="0" smtClean="0"/>
              <a:t> </a:t>
            </a:r>
            <a:r>
              <a:rPr lang="ru-RU" sz="2800" dirty="0" smtClean="0"/>
              <a:t>тело</a:t>
            </a:r>
            <a:r>
              <a:rPr lang="sr-Latn-CS" sz="2800" dirty="0" smtClean="0"/>
              <a:t> </a:t>
            </a:r>
            <a:r>
              <a:rPr lang="ru-RU" sz="2800" dirty="0" smtClean="0"/>
              <a:t>које</a:t>
            </a:r>
            <a:r>
              <a:rPr lang="sr-Latn-CS" sz="2800" dirty="0" smtClean="0"/>
              <a:t> </a:t>
            </a: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пружање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заштите</a:t>
            </a:r>
            <a:r>
              <a:rPr lang="sr-Latn-CS" sz="2800" dirty="0" smtClean="0"/>
              <a:t> </a:t>
            </a:r>
            <a:r>
              <a:rPr lang="ru-RU" sz="2800" dirty="0" smtClean="0"/>
              <a:t>на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начелима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en-US" sz="2800" dirty="0" smtClean="0"/>
              <a:t> </a:t>
            </a:r>
            <a:r>
              <a:rPr lang="sr-Cyrl-RS" sz="2800" i="1" dirty="0"/>
              <a:t>(</a:t>
            </a:r>
            <a:r>
              <a:rPr lang="en-US" sz="2800" i="1" dirty="0" smtClean="0"/>
              <a:t>“</a:t>
            </a:r>
            <a:r>
              <a:rPr lang="ru-RU" sz="2800" dirty="0" smtClean="0"/>
              <a:t>Закон</a:t>
            </a:r>
            <a:r>
              <a:rPr lang="sr-Latn-CS" sz="2800" dirty="0" smtClean="0"/>
              <a:t> </a:t>
            </a:r>
            <a:r>
              <a:rPr lang="ru-RU" sz="2800" dirty="0" smtClean="0"/>
              <a:t>о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здравственој</a:t>
            </a:r>
            <a:r>
              <a:rPr lang="sr-Latn-CS" sz="2800" dirty="0" smtClean="0"/>
              <a:t> </a:t>
            </a:r>
            <a:r>
              <a:rPr lang="ru-RU" sz="2800" dirty="0" smtClean="0"/>
              <a:t>заштити Републике Србије </a:t>
            </a:r>
            <a:r>
              <a:rPr lang="en-US" sz="2800" dirty="0" smtClean="0"/>
              <a:t>”</a:t>
            </a:r>
            <a:r>
              <a:rPr lang="sr-Cyrl-RS" sz="2800" dirty="0" smtClean="0"/>
              <a:t>)</a:t>
            </a:r>
            <a:r>
              <a:rPr lang="sr-Latn-CS" sz="2800" dirty="0" smtClean="0"/>
              <a:t> </a:t>
            </a:r>
            <a:r>
              <a:rPr lang="sr-Cyrl-RS" sz="2800" dirty="0" smtClean="0"/>
              <a:t> </a:t>
            </a:r>
            <a:r>
              <a:rPr lang="sr-Latn-CS" sz="2800" dirty="0" smtClean="0"/>
              <a:t> </a:t>
            </a:r>
          </a:p>
          <a:p>
            <a:pPr eaLnBrk="1" hangingPunct="1">
              <a:buNone/>
            </a:pPr>
            <a:r>
              <a:rPr lang="sr-Latn-CS" sz="2800" dirty="0" smtClean="0"/>
              <a:t>   </a:t>
            </a:r>
            <a:r>
              <a:rPr lang="sr-Cyrl-RS" sz="2800" dirty="0" smtClean="0"/>
              <a:t>         </a:t>
            </a:r>
          </a:p>
          <a:p>
            <a:pPr algn="ctr" eaLnBrk="1" hangingPunct="1">
              <a:buNone/>
            </a:pPr>
            <a:r>
              <a:rPr lang="ru-RU" sz="2800" b="1" dirty="0" smtClean="0"/>
              <a:t>СТРУЧНИ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ОРГАНИ</a:t>
            </a:r>
            <a:r>
              <a:rPr lang="sr-Latn-CS" sz="2800" b="1" dirty="0" smtClean="0"/>
              <a:t> </a:t>
            </a:r>
            <a:r>
              <a:rPr lang="ru-RU" sz="2800" b="1" dirty="0" smtClean="0"/>
              <a:t>УСТАНОВЕ</a:t>
            </a:r>
            <a:r>
              <a:rPr lang="sr-Latn-CS" sz="2800" b="1" dirty="0" smtClean="0"/>
              <a:t> </a:t>
            </a:r>
            <a:endParaRPr lang="en-US" sz="2800" b="1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Етички одбор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Стручни</a:t>
            </a:r>
            <a:r>
              <a:rPr lang="sr-Latn-CS" sz="2800" dirty="0" smtClean="0"/>
              <a:t> </a:t>
            </a:r>
            <a:r>
              <a:rPr lang="ru-RU" sz="2800" dirty="0" smtClean="0"/>
              <a:t>савет</a:t>
            </a:r>
            <a:r>
              <a:rPr lang="en-US" sz="2800" dirty="0" smtClean="0"/>
              <a:t> </a:t>
            </a:r>
            <a:endParaRPr lang="sr-Latn-CS" sz="2800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ru-RU" sz="2800" dirty="0" smtClean="0"/>
              <a:t>Комисија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унапређење</a:t>
            </a:r>
            <a:r>
              <a:rPr lang="sr-Latn-CS" sz="2800" dirty="0" smtClean="0"/>
              <a:t>  </a:t>
            </a:r>
            <a:r>
              <a:rPr lang="ru-RU" sz="2800" dirty="0" smtClean="0"/>
              <a:t>квалитета</a:t>
            </a:r>
            <a:r>
              <a:rPr lang="sr-Latn-CS" sz="2800" dirty="0" smtClean="0"/>
              <a:t> </a:t>
            </a:r>
            <a:r>
              <a:rPr lang="ru-RU" sz="2800" dirty="0" smtClean="0"/>
              <a:t>рада</a:t>
            </a:r>
            <a:r>
              <a:rPr lang="sr-Latn-CS" sz="2800" dirty="0" smtClean="0"/>
              <a:t> </a:t>
            </a:r>
          </a:p>
          <a:p>
            <a:pPr eaLnBrk="1" hangingPunct="1">
              <a:buFontTx/>
              <a:buNone/>
            </a:pPr>
            <a:r>
              <a:rPr lang="sr-Latn-CS" sz="2800" dirty="0" smtClean="0"/>
              <a:t>        </a:t>
            </a:r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76"/>
    </mc:Choice>
    <mc:Fallback xmlns="">
      <p:transition spd="slow" advTm="1587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000" dirty="0" smtClean="0"/>
              <a:t>Задаци</a:t>
            </a:r>
            <a:r>
              <a:rPr lang="sr-Latn-CS" sz="4000" dirty="0" smtClean="0"/>
              <a:t> </a:t>
            </a:r>
            <a:r>
              <a:rPr lang="ru-RU" sz="4000" dirty="0" smtClean="0"/>
              <a:t>ЕО</a:t>
            </a:r>
            <a:r>
              <a:rPr lang="sr-Latn-CS" sz="4000" dirty="0" smtClean="0"/>
              <a:t> </a:t>
            </a:r>
            <a:r>
              <a:rPr lang="ru-RU" sz="4000" dirty="0" smtClean="0"/>
              <a:t>установе</a:t>
            </a:r>
            <a:r>
              <a:rPr lang="sr-Latn-CS" sz="4000" dirty="0" smtClean="0"/>
              <a:t> </a:t>
            </a:r>
            <a:endParaRPr lang="en-US" sz="40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219256" cy="4824536"/>
          </a:xfrm>
          <a:solidFill>
            <a:schemeClr val="bg1"/>
          </a:solidFill>
          <a:ln>
            <a:solidFill>
              <a:srgbClr val="FF33CC"/>
            </a:solidFill>
          </a:ln>
        </p:spPr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/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анализира</a:t>
            </a:r>
            <a:r>
              <a:rPr lang="sr-Latn-CS" sz="2800" dirty="0" smtClean="0"/>
              <a:t> </a:t>
            </a:r>
            <a:r>
              <a:rPr lang="ru-RU" sz="2800" dirty="0" smtClean="0"/>
              <a:t>примену</a:t>
            </a:r>
            <a:r>
              <a:rPr lang="sr-Latn-CS" sz="2800" dirty="0" smtClean="0"/>
              <a:t> </a:t>
            </a:r>
            <a:r>
              <a:rPr lang="ru-RU" sz="2800" dirty="0" smtClean="0"/>
              <a:t>начела</a:t>
            </a:r>
            <a:r>
              <a:rPr lang="sr-Latn-CS" sz="2800" dirty="0" smtClean="0"/>
              <a:t> </a:t>
            </a:r>
            <a:r>
              <a:rPr lang="ru-RU" sz="2800" dirty="0" smtClean="0"/>
              <a:t>професионалне</a:t>
            </a:r>
            <a:r>
              <a:rPr lang="sr-Latn-CS" sz="2800" dirty="0" smtClean="0"/>
              <a:t> </a:t>
            </a:r>
            <a:r>
              <a:rPr lang="ru-RU" sz="2800" dirty="0" smtClean="0"/>
              <a:t>етике</a:t>
            </a:r>
            <a:r>
              <a:rPr lang="sr-Latn-CS" sz="2800" dirty="0" smtClean="0"/>
              <a:t> 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обављању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здравствене</a:t>
            </a:r>
            <a:r>
              <a:rPr lang="sr-Latn-CS" sz="2800" dirty="0" smtClean="0"/>
              <a:t> </a:t>
            </a:r>
            <a:r>
              <a:rPr lang="ru-RU" sz="2800" dirty="0" smtClean="0"/>
              <a:t>делатности</a:t>
            </a:r>
          </a:p>
          <a:p>
            <a:pPr marL="0" indent="0" eaLnBrk="1" hangingPunct="1">
              <a:buNone/>
            </a:pPr>
            <a:r>
              <a:rPr lang="sr-Latn-CS" sz="2800" dirty="0" smtClean="0"/>
              <a:t> </a:t>
            </a:r>
          </a:p>
          <a:p>
            <a:pPr eaLnBrk="1" hangingPunct="1"/>
            <a:r>
              <a:rPr lang="ru-RU" sz="2800" dirty="0" smtClean="0"/>
              <a:t>Даје</a:t>
            </a:r>
            <a:r>
              <a:rPr lang="sr-Latn-CS" sz="2800" dirty="0" smtClean="0"/>
              <a:t> </a:t>
            </a:r>
            <a:r>
              <a:rPr lang="ru-RU" sz="2800" dirty="0" smtClean="0"/>
              <a:t>сагласност</a:t>
            </a:r>
            <a:r>
              <a:rPr lang="sr-Latn-CS" sz="2800" dirty="0" smtClean="0"/>
              <a:t> </a:t>
            </a:r>
            <a:r>
              <a:rPr lang="ru-RU" sz="2800" dirty="0" smtClean="0"/>
              <a:t>за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  <a:r>
              <a:rPr lang="sr-Latn-CS" sz="2800" dirty="0" smtClean="0"/>
              <a:t> </a:t>
            </a:r>
            <a:r>
              <a:rPr lang="ru-RU" sz="2800" dirty="0" smtClean="0"/>
              <a:t>научних</a:t>
            </a:r>
            <a:r>
              <a:rPr lang="sr-Latn-CS" sz="2800" dirty="0" smtClean="0"/>
              <a:t> </a:t>
            </a:r>
            <a:r>
              <a:rPr lang="ru-RU" sz="2800" dirty="0" smtClean="0"/>
              <a:t>истраживања</a:t>
            </a:r>
            <a:r>
              <a:rPr lang="sr-Latn-CS" sz="2800" dirty="0" smtClean="0"/>
              <a:t> ,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огледа</a:t>
            </a:r>
            <a:r>
              <a:rPr lang="en-US" sz="2800" dirty="0" smtClean="0"/>
              <a:t> </a:t>
            </a:r>
            <a:r>
              <a:rPr lang="ru-RU" sz="2800" dirty="0" smtClean="0"/>
              <a:t>као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клиничких</a:t>
            </a:r>
            <a:r>
              <a:rPr lang="sr-Latn-CS" sz="2800" dirty="0" smtClean="0"/>
              <a:t> </a:t>
            </a:r>
            <a:r>
              <a:rPr lang="ru-RU" sz="2800" dirty="0" smtClean="0"/>
              <a:t>испитивања</a:t>
            </a:r>
            <a:r>
              <a:rPr lang="sr-Latn-CS" sz="2800" dirty="0" smtClean="0"/>
              <a:t> </a:t>
            </a:r>
            <a:r>
              <a:rPr lang="ru-RU" sz="2800" dirty="0" smtClean="0"/>
              <a:t>лекова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sr-Latn-CS" sz="2800" dirty="0" smtClean="0"/>
              <a:t> </a:t>
            </a:r>
            <a:r>
              <a:rPr lang="ru-RU" sz="2800" dirty="0" smtClean="0"/>
              <a:t>медицинских</a:t>
            </a:r>
            <a:r>
              <a:rPr lang="sr-Latn-CS" sz="2800" dirty="0" smtClean="0"/>
              <a:t> </a:t>
            </a:r>
            <a:r>
              <a:rPr lang="ru-RU" sz="2800" dirty="0" smtClean="0"/>
              <a:t>средстава</a:t>
            </a:r>
            <a:r>
              <a:rPr lang="sr-Latn-CS" sz="2800" dirty="0" smtClean="0"/>
              <a:t> </a:t>
            </a:r>
            <a:r>
              <a:rPr lang="ru-RU" sz="2800" dirty="0" smtClean="0"/>
              <a:t>у</a:t>
            </a:r>
            <a:r>
              <a:rPr lang="sr-Latn-CS" sz="2800" dirty="0" smtClean="0"/>
              <a:t> </a:t>
            </a:r>
            <a:r>
              <a:rPr lang="ru-RU" sz="2800" dirty="0" smtClean="0"/>
              <a:t>здравственој</a:t>
            </a:r>
            <a:r>
              <a:rPr lang="sr-Latn-CS" sz="2800" dirty="0" smtClean="0"/>
              <a:t> </a:t>
            </a:r>
            <a:r>
              <a:rPr lang="ru-RU" sz="2800" dirty="0" smtClean="0"/>
              <a:t>установи</a:t>
            </a:r>
            <a:r>
              <a:rPr lang="sr-Latn-CS" sz="2800" dirty="0" smtClean="0"/>
              <a:t> </a:t>
            </a:r>
            <a:r>
              <a:rPr lang="ru-RU" sz="2800" dirty="0" smtClean="0"/>
              <a:t>и</a:t>
            </a:r>
            <a:r>
              <a:rPr lang="en-US" sz="2800" dirty="0" smtClean="0"/>
              <a:t> </a:t>
            </a:r>
            <a:r>
              <a:rPr lang="ru-RU" sz="2800" dirty="0" smtClean="0"/>
              <a:t>прати</a:t>
            </a:r>
            <a:r>
              <a:rPr lang="sr-Latn-CS" sz="2800" dirty="0" smtClean="0"/>
              <a:t> </a:t>
            </a:r>
            <a:r>
              <a:rPr lang="ru-RU" sz="2800" dirty="0" smtClean="0"/>
              <a:t>њихово</a:t>
            </a:r>
            <a:r>
              <a:rPr lang="sr-Latn-CS" sz="2800" dirty="0" smtClean="0"/>
              <a:t> </a:t>
            </a:r>
            <a:r>
              <a:rPr lang="ru-RU" sz="2800" dirty="0" smtClean="0"/>
              <a:t>спровођење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726"/>
    </mc:Choice>
    <mc:Fallback xmlns="">
      <p:transition spd="slow" advTm="19726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1188</Words>
  <Application>Microsoft Office PowerPoint</Application>
  <PresentationFormat>Projekcija na ekranu (4:3)</PresentationFormat>
  <Paragraphs>182</Paragraphs>
  <Slides>35</Slides>
  <Notes>0</Notes>
  <HiddenSlides>0</HiddenSlides>
  <MMClips>0</MMClips>
  <ScaleCrop>false</ScaleCrop>
  <HeadingPairs>
    <vt:vector size="6" baseType="variant">
      <vt:variant>
        <vt:lpstr>Korišćeni fontovi</vt:lpstr>
      </vt:variant>
      <vt:variant>
        <vt:i4>1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35</vt:i4>
      </vt:variant>
    </vt:vector>
  </HeadingPairs>
  <TitlesOfParts>
    <vt:vector size="37" baseType="lpstr">
      <vt:lpstr>Arial</vt:lpstr>
      <vt:lpstr>Default Design</vt:lpstr>
      <vt:lpstr>Eтички одбори здравствених установа: састав, процедура избора, процедура рада </vt:lpstr>
      <vt:lpstr>ЕТИЧКИ ОДБОР СРБИЈЕ</vt:lpstr>
      <vt:lpstr>ЗАДАЦИ ЕО СРБИЈЕ </vt:lpstr>
      <vt:lpstr>ЗАДАЦИ ЕО СРБИЈЕ</vt:lpstr>
      <vt:lpstr>ЗАДАЦИ ЕО СРБИЈЕ</vt:lpstr>
      <vt:lpstr>ЗАДАЦИ ЕО СРБИЈЕ</vt:lpstr>
      <vt:lpstr>ЗАДАЦИ ЕО СРБИЈЕ</vt:lpstr>
      <vt:lpstr>ЕТИЧКИ ОДБОР ЗДРАВСТВЕНЕ УСТАНОВЕ...</vt:lpstr>
      <vt:lpstr>Задаци ЕО установе </vt:lpstr>
      <vt:lpstr>Задаци ЕО установе</vt:lpstr>
      <vt:lpstr>Задаци ЕО установе</vt:lpstr>
      <vt:lpstr>Задаци ЕО установе</vt:lpstr>
      <vt:lpstr>САСТАВ ЕО ЗДРАВСТВЕНЕ УСТАНОВЕ </vt:lpstr>
      <vt:lpstr>ЧЛАНОВИ ЕО - особине  </vt:lpstr>
      <vt:lpstr>ЧЛАНОВИ ЕО</vt:lpstr>
      <vt:lpstr>ПРОЦЕДУРА РАДА ЕО </vt:lpstr>
      <vt:lpstr>ПРОЦЕДУРА РАДА ЕО</vt:lpstr>
      <vt:lpstr>ПРОЦЕДУРА РАДА ЕО</vt:lpstr>
      <vt:lpstr>ПРОЦЕДУРА РАДА ЕО</vt:lpstr>
      <vt:lpstr>ЕО РАЗМАТРА 1</vt:lpstr>
      <vt:lpstr>ЕО РАЗМАТРА 2</vt:lpstr>
      <vt:lpstr>ЕО РАЗМАТРА 3</vt:lpstr>
      <vt:lpstr>ЕО РАЗМАТРА 4</vt:lpstr>
      <vt:lpstr>КОНТИНУИРАНА РЕВИЗИЈА </vt:lpstr>
      <vt:lpstr>ПРОЦЕДУРА АПЛИКОВАЊА 1 </vt:lpstr>
      <vt:lpstr>ПРОЦЕДУРА АПЛИКОВАЊА 2</vt:lpstr>
      <vt:lpstr>ПРОЦЕДУРА АПЛИКОВАЊА 3</vt:lpstr>
      <vt:lpstr>ПРОЦЕДУРА АПЛИКОВАЊА 4</vt:lpstr>
      <vt:lpstr>ЗАВРШНИ ИЗВЕШТАЈ </vt:lpstr>
      <vt:lpstr>РОКОВИ ЗА ПРИЈАВУ НЕЖЕЉЕНИХ ДЕЈСТАВА </vt:lpstr>
      <vt:lpstr>РОКОВИ ЗА ПРИЈАВУ НЕЖЕЉЕНИХ ДЕЈСТАВА</vt:lpstr>
      <vt:lpstr>РОКОВИ ЗА ПРИЈАВУ НЕЖЕЉЕНИХ ДЕЈСТАВА</vt:lpstr>
      <vt:lpstr>ОДЛУКА ЕТИЧКОГ ОДБОРА</vt:lpstr>
      <vt:lpstr>ОДЛУКА ЕТИЧКОГ ОДБОРА </vt:lpstr>
      <vt:lpstr>OДЛУКА ЕТИЧКОГ ОДБОРА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ETIČKI ODBORI ZDRAVSTVENIH USTANOVA</dc:title>
  <dc:creator>Bill Gates</dc:creator>
  <cp:lastModifiedBy>Aleksandar Kocovic</cp:lastModifiedBy>
  <cp:revision>20</cp:revision>
  <dcterms:created xsi:type="dcterms:W3CDTF">2010-10-30T19:49:01Z</dcterms:created>
  <dcterms:modified xsi:type="dcterms:W3CDTF">2020-09-28T11:05:13Z</dcterms:modified>
</cp:coreProperties>
</file>